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6"/>
  </p:notesMasterIdLst>
  <p:sldIdLst>
    <p:sldId id="256" r:id="rId5"/>
    <p:sldId id="282" r:id="rId6"/>
    <p:sldId id="372" r:id="rId7"/>
    <p:sldId id="395" r:id="rId8"/>
    <p:sldId id="257" r:id="rId9"/>
    <p:sldId id="327" r:id="rId10"/>
    <p:sldId id="330" r:id="rId11"/>
    <p:sldId id="396" r:id="rId12"/>
    <p:sldId id="412" r:id="rId13"/>
    <p:sldId id="332" r:id="rId14"/>
    <p:sldId id="346" r:id="rId15"/>
    <p:sldId id="337" r:id="rId16"/>
    <p:sldId id="339" r:id="rId17"/>
    <p:sldId id="338" r:id="rId18"/>
    <p:sldId id="340" r:id="rId19"/>
    <p:sldId id="342" r:id="rId20"/>
    <p:sldId id="390" r:id="rId21"/>
    <p:sldId id="347" r:id="rId22"/>
    <p:sldId id="348" r:id="rId23"/>
    <p:sldId id="364" r:id="rId24"/>
    <p:sldId id="349" r:id="rId25"/>
    <p:sldId id="361" r:id="rId26"/>
    <p:sldId id="363" r:id="rId27"/>
    <p:sldId id="350" r:id="rId28"/>
    <p:sldId id="351" r:id="rId29"/>
    <p:sldId id="353" r:id="rId30"/>
    <p:sldId id="408" r:id="rId31"/>
    <p:sldId id="411" r:id="rId32"/>
    <p:sldId id="333" r:id="rId33"/>
    <p:sldId id="397" r:id="rId34"/>
    <p:sldId id="401" r:id="rId35"/>
    <p:sldId id="379" r:id="rId36"/>
    <p:sldId id="402" r:id="rId37"/>
    <p:sldId id="369" r:id="rId38"/>
    <p:sldId id="375" r:id="rId39"/>
    <p:sldId id="371" r:id="rId40"/>
    <p:sldId id="384" r:id="rId41"/>
    <p:sldId id="383" r:id="rId42"/>
    <p:sldId id="386" r:id="rId43"/>
    <p:sldId id="385" r:id="rId44"/>
    <p:sldId id="387" r:id="rId45"/>
    <p:sldId id="388" r:id="rId46"/>
    <p:sldId id="323" r:id="rId47"/>
    <p:sldId id="287" r:id="rId48"/>
    <p:sldId id="391" r:id="rId49"/>
    <p:sldId id="405" r:id="rId50"/>
    <p:sldId id="404" r:id="rId51"/>
    <p:sldId id="344" r:id="rId52"/>
    <p:sldId id="343" r:id="rId53"/>
    <p:sldId id="345" r:id="rId54"/>
    <p:sldId id="407" r:id="rId55"/>
    <p:sldId id="406" r:id="rId56"/>
    <p:sldId id="365" r:id="rId57"/>
    <p:sldId id="366" r:id="rId58"/>
    <p:sldId id="358" r:id="rId59"/>
    <p:sldId id="367" r:id="rId60"/>
    <p:sldId id="410" r:id="rId61"/>
    <p:sldId id="409" r:id="rId62"/>
    <p:sldId id="380" r:id="rId63"/>
    <p:sldId id="382" r:id="rId64"/>
    <p:sldId id="381"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5ABEAB-F4D5-465F-B289-64823AFF0E6F}" v="125" dt="2023-10-28T18:24:27.710"/>
    <p1510:client id="{ED79076D-BB89-4A11-8374-6E80B6A6022F}" v="51" dt="2023-11-08T22:40:35.9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4575" autoAdjust="0"/>
  </p:normalViewPr>
  <p:slideViewPr>
    <p:cSldViewPr snapToGrid="0">
      <p:cViewPr varScale="1">
        <p:scale>
          <a:sx n="66" d="100"/>
          <a:sy n="66" d="100"/>
        </p:scale>
        <p:origin x="1210" y="5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F14E19-CD09-4247-AC8C-4A80151612CF}" type="datetimeFigureOut">
              <a:rPr lang="en-US" smtClean="0"/>
              <a:t>9/20/2024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5B0487-C5D9-4F89-BC4C-78A7AF3A1364}" type="slidenum">
              <a:rPr lang="en-US" smtClean="0"/>
              <a:t>‹#›</a:t>
            </a:fld>
            <a:endParaRPr lang="en-US"/>
          </a:p>
        </p:txBody>
      </p:sp>
    </p:spTree>
    <p:extLst>
      <p:ext uri="{BB962C8B-B14F-4D97-AF65-F5344CB8AC3E}">
        <p14:creationId xmlns:p14="http://schemas.microsoft.com/office/powerpoint/2010/main" val="480706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‘fake’ inspection. Show step 6 and 7 as separate actions on the laptop. Dig into each coming up. We’re inspecting “Hyperpolarized.”. Redo</a:t>
            </a:r>
          </a:p>
        </p:txBody>
      </p:sp>
      <p:sp>
        <p:nvSpPr>
          <p:cNvPr id="4" name="Slide Number Placeholder 3"/>
          <p:cNvSpPr>
            <a:spLocks noGrp="1"/>
          </p:cNvSpPr>
          <p:nvPr>
            <p:ph type="sldNum" sz="quarter" idx="5"/>
          </p:nvPr>
        </p:nvSpPr>
        <p:spPr/>
        <p:txBody>
          <a:bodyPr/>
          <a:lstStyle/>
          <a:p>
            <a:fld id="{AD5B0487-C5D9-4F89-BC4C-78A7AF3A1364}" type="slidenum">
              <a:rPr lang="en-US" smtClean="0"/>
              <a:t>11</a:t>
            </a:fld>
            <a:endParaRPr lang="en-US"/>
          </a:p>
        </p:txBody>
      </p:sp>
    </p:spTree>
    <p:extLst>
      <p:ext uri="{BB962C8B-B14F-4D97-AF65-F5344CB8AC3E}">
        <p14:creationId xmlns:p14="http://schemas.microsoft.com/office/powerpoint/2010/main" val="1379540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 inspection on the phone, take pic of the room as segway into ‘</a:t>
            </a:r>
            <a:r>
              <a:rPr lang="en-US" dirty="0" err="1"/>
              <a:t>readonly</a:t>
            </a:r>
            <a:r>
              <a:rPr lang="en-US" dirty="0"/>
              <a:t>’ flavor</a:t>
            </a:r>
          </a:p>
        </p:txBody>
      </p:sp>
      <p:sp>
        <p:nvSpPr>
          <p:cNvPr id="4" name="Slide Number Placeholder 3"/>
          <p:cNvSpPr>
            <a:spLocks noGrp="1"/>
          </p:cNvSpPr>
          <p:nvPr>
            <p:ph type="sldNum" sz="quarter" idx="5"/>
          </p:nvPr>
        </p:nvSpPr>
        <p:spPr/>
        <p:txBody>
          <a:bodyPr/>
          <a:lstStyle/>
          <a:p>
            <a:fld id="{AD5B0487-C5D9-4F89-BC4C-78A7AF3A1364}" type="slidenum">
              <a:rPr lang="en-US" smtClean="0"/>
              <a:t>28</a:t>
            </a:fld>
            <a:endParaRPr lang="en-US"/>
          </a:p>
        </p:txBody>
      </p:sp>
    </p:spTree>
    <p:extLst>
      <p:ext uri="{BB962C8B-B14F-4D97-AF65-F5344CB8AC3E}">
        <p14:creationId xmlns:p14="http://schemas.microsoft.com/office/powerpoint/2010/main" val="926231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8599A-C279-4B39-9FD3-1F0A710CDC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F3A2C9-15EF-492F-A86E-CD0CD0F41C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60F2E7-25DE-4574-9460-E5747820785D}"/>
              </a:ext>
            </a:extLst>
          </p:cNvPr>
          <p:cNvSpPr>
            <a:spLocks noGrp="1"/>
          </p:cNvSpPr>
          <p:nvPr>
            <p:ph type="dt" sz="half" idx="10"/>
          </p:nvPr>
        </p:nvSpPr>
        <p:spPr/>
        <p:txBody>
          <a:bodyPr/>
          <a:lstStyle/>
          <a:p>
            <a:fld id="{26A68AB9-AD4C-4187-A434-4BF8AE48F56C}" type="datetimeFigureOut">
              <a:rPr lang="en-US" smtClean="0"/>
              <a:t>9/20/2024</a:t>
            </a:fld>
            <a:endParaRPr lang="en-US"/>
          </a:p>
        </p:txBody>
      </p:sp>
      <p:sp>
        <p:nvSpPr>
          <p:cNvPr id="5" name="Footer Placeholder 4">
            <a:extLst>
              <a:ext uri="{FF2B5EF4-FFF2-40B4-BE49-F238E27FC236}">
                <a16:creationId xmlns:a16="http://schemas.microsoft.com/office/drawing/2014/main" id="{6353C1E5-1899-47A9-B84D-68DBDF0C05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AEA628-1EBE-4905-9F48-18817E6ACA92}"/>
              </a:ext>
            </a:extLst>
          </p:cNvPr>
          <p:cNvSpPr>
            <a:spLocks noGrp="1"/>
          </p:cNvSpPr>
          <p:nvPr>
            <p:ph type="sldNum" sz="quarter" idx="12"/>
          </p:nvPr>
        </p:nvSpPr>
        <p:spPr/>
        <p:txBody>
          <a:bodyPr/>
          <a:lstStyle/>
          <a:p>
            <a:fld id="{C3B156F1-C4D4-4379-B363-8F93CF8F9505}" type="slidenum">
              <a:rPr lang="en-US" smtClean="0"/>
              <a:t>‹#›</a:t>
            </a:fld>
            <a:endParaRPr lang="en-US"/>
          </a:p>
        </p:txBody>
      </p:sp>
    </p:spTree>
    <p:extLst>
      <p:ext uri="{BB962C8B-B14F-4D97-AF65-F5344CB8AC3E}">
        <p14:creationId xmlns:p14="http://schemas.microsoft.com/office/powerpoint/2010/main" val="1890278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794DD-B13A-42C5-9841-0049F96BFB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0D570D-091F-4682-BC4A-EA96FD7E562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6768D6-EDC1-4ECE-8A35-CCFCDFF84881}"/>
              </a:ext>
            </a:extLst>
          </p:cNvPr>
          <p:cNvSpPr>
            <a:spLocks noGrp="1"/>
          </p:cNvSpPr>
          <p:nvPr>
            <p:ph type="dt" sz="half" idx="10"/>
          </p:nvPr>
        </p:nvSpPr>
        <p:spPr/>
        <p:txBody>
          <a:bodyPr/>
          <a:lstStyle/>
          <a:p>
            <a:fld id="{26A68AB9-AD4C-4187-A434-4BF8AE48F56C}" type="datetimeFigureOut">
              <a:rPr lang="en-US" smtClean="0"/>
              <a:t>9/20/2024</a:t>
            </a:fld>
            <a:endParaRPr lang="en-US"/>
          </a:p>
        </p:txBody>
      </p:sp>
      <p:sp>
        <p:nvSpPr>
          <p:cNvPr id="5" name="Footer Placeholder 4">
            <a:extLst>
              <a:ext uri="{FF2B5EF4-FFF2-40B4-BE49-F238E27FC236}">
                <a16:creationId xmlns:a16="http://schemas.microsoft.com/office/drawing/2014/main" id="{6BDD724D-A27E-4FF1-A95F-D5F616C1F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92EDC9-81FE-449D-9B9E-D08E0C47C444}"/>
              </a:ext>
            </a:extLst>
          </p:cNvPr>
          <p:cNvSpPr>
            <a:spLocks noGrp="1"/>
          </p:cNvSpPr>
          <p:nvPr>
            <p:ph type="sldNum" sz="quarter" idx="12"/>
          </p:nvPr>
        </p:nvSpPr>
        <p:spPr/>
        <p:txBody>
          <a:bodyPr/>
          <a:lstStyle/>
          <a:p>
            <a:fld id="{C3B156F1-C4D4-4379-B363-8F93CF8F9505}" type="slidenum">
              <a:rPr lang="en-US" smtClean="0"/>
              <a:t>‹#›</a:t>
            </a:fld>
            <a:endParaRPr lang="en-US"/>
          </a:p>
        </p:txBody>
      </p:sp>
    </p:spTree>
    <p:extLst>
      <p:ext uri="{BB962C8B-B14F-4D97-AF65-F5344CB8AC3E}">
        <p14:creationId xmlns:p14="http://schemas.microsoft.com/office/powerpoint/2010/main" val="4259083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D62D97-49E4-4861-8D0E-60AEDE32FD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21D781-B5C3-42D6-976C-EADEB916791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149224-BB4A-4096-B19F-8F94AA91B8D4}"/>
              </a:ext>
            </a:extLst>
          </p:cNvPr>
          <p:cNvSpPr>
            <a:spLocks noGrp="1"/>
          </p:cNvSpPr>
          <p:nvPr>
            <p:ph type="dt" sz="half" idx="10"/>
          </p:nvPr>
        </p:nvSpPr>
        <p:spPr/>
        <p:txBody>
          <a:bodyPr/>
          <a:lstStyle/>
          <a:p>
            <a:fld id="{26A68AB9-AD4C-4187-A434-4BF8AE48F56C}" type="datetimeFigureOut">
              <a:rPr lang="en-US" smtClean="0"/>
              <a:t>9/20/2024</a:t>
            </a:fld>
            <a:endParaRPr lang="en-US"/>
          </a:p>
        </p:txBody>
      </p:sp>
      <p:sp>
        <p:nvSpPr>
          <p:cNvPr id="5" name="Footer Placeholder 4">
            <a:extLst>
              <a:ext uri="{FF2B5EF4-FFF2-40B4-BE49-F238E27FC236}">
                <a16:creationId xmlns:a16="http://schemas.microsoft.com/office/drawing/2014/main" id="{9AB67624-A915-4471-871C-BE7CAAE0A7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E3B06-2C31-4D56-A778-2232BAC81F27}"/>
              </a:ext>
            </a:extLst>
          </p:cNvPr>
          <p:cNvSpPr>
            <a:spLocks noGrp="1"/>
          </p:cNvSpPr>
          <p:nvPr>
            <p:ph type="sldNum" sz="quarter" idx="12"/>
          </p:nvPr>
        </p:nvSpPr>
        <p:spPr/>
        <p:txBody>
          <a:bodyPr/>
          <a:lstStyle/>
          <a:p>
            <a:fld id="{C3B156F1-C4D4-4379-B363-8F93CF8F9505}" type="slidenum">
              <a:rPr lang="en-US" smtClean="0"/>
              <a:t>‹#›</a:t>
            </a:fld>
            <a:endParaRPr lang="en-US"/>
          </a:p>
        </p:txBody>
      </p:sp>
    </p:spTree>
    <p:extLst>
      <p:ext uri="{BB962C8B-B14F-4D97-AF65-F5344CB8AC3E}">
        <p14:creationId xmlns:p14="http://schemas.microsoft.com/office/powerpoint/2010/main" val="4160753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9D56B-27C1-4E1C-939D-E483BFB3749F}"/>
              </a:ext>
            </a:extLst>
          </p:cNvPr>
          <p:cNvSpPr>
            <a:spLocks noGrp="1"/>
          </p:cNvSpPr>
          <p:nvPr>
            <p:ph type="title"/>
          </p:nvPr>
        </p:nvSpPr>
        <p:spPr/>
        <p:txBody>
          <a:bodyPr/>
          <a:lstStyle/>
          <a:p>
            <a:r>
              <a:rPr lang="en-US" dirty="0"/>
              <a:t>Click to edit Master title style</a:t>
            </a:r>
          </a:p>
        </p:txBody>
      </p:sp>
      <p:sp>
        <p:nvSpPr>
          <p:cNvPr id="5" name="Date Placeholder 4">
            <a:extLst>
              <a:ext uri="{FF2B5EF4-FFF2-40B4-BE49-F238E27FC236}">
                <a16:creationId xmlns:a16="http://schemas.microsoft.com/office/drawing/2014/main" id="{958DA98C-5691-4400-9875-651E136AC1CF}"/>
              </a:ext>
            </a:extLst>
          </p:cNvPr>
          <p:cNvSpPr>
            <a:spLocks noGrp="1"/>
          </p:cNvSpPr>
          <p:nvPr>
            <p:ph type="dt" sz="half" idx="10"/>
          </p:nvPr>
        </p:nvSpPr>
        <p:spPr/>
        <p:txBody>
          <a:bodyPr/>
          <a:lstStyle/>
          <a:p>
            <a:fld id="{07BA6CF2-A16E-40E1-A1DE-CA59204FFD1B}" type="datetimeFigureOut">
              <a:rPr lang="en-US" smtClean="0"/>
              <a:t>9/20/2024</a:t>
            </a:fld>
            <a:endParaRPr lang="en-US"/>
          </a:p>
        </p:txBody>
      </p:sp>
      <p:sp>
        <p:nvSpPr>
          <p:cNvPr id="6" name="Footer Placeholder 5">
            <a:extLst>
              <a:ext uri="{FF2B5EF4-FFF2-40B4-BE49-F238E27FC236}">
                <a16:creationId xmlns:a16="http://schemas.microsoft.com/office/drawing/2014/main" id="{ADBDC0C1-A59A-4895-B80F-7B0D02331D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E5256F-519A-47AD-8FE8-1FECF7C5784D}"/>
              </a:ext>
            </a:extLst>
          </p:cNvPr>
          <p:cNvSpPr>
            <a:spLocks noGrp="1"/>
          </p:cNvSpPr>
          <p:nvPr>
            <p:ph type="sldNum" sz="quarter" idx="12"/>
          </p:nvPr>
        </p:nvSpPr>
        <p:spPr/>
        <p:txBody>
          <a:bodyPr/>
          <a:lstStyle/>
          <a:p>
            <a:fld id="{50C519AA-7D57-4436-9E34-84B94111B4F8}" type="slidenum">
              <a:rPr lang="en-US" smtClean="0"/>
              <a:t>‹#›</a:t>
            </a:fld>
            <a:endParaRPr lang="en-US"/>
          </a:p>
        </p:txBody>
      </p:sp>
    </p:spTree>
    <p:extLst>
      <p:ext uri="{BB962C8B-B14F-4D97-AF65-F5344CB8AC3E}">
        <p14:creationId xmlns:p14="http://schemas.microsoft.com/office/powerpoint/2010/main" val="1776811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11825-F076-47B4-BA0B-3D9247B067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C38713-0CFB-471A-A5DC-F0EB3FA6B48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F84BB5-A1CF-47C4-9C20-0DD0D9F99385}"/>
              </a:ext>
            </a:extLst>
          </p:cNvPr>
          <p:cNvSpPr>
            <a:spLocks noGrp="1"/>
          </p:cNvSpPr>
          <p:nvPr>
            <p:ph type="dt" sz="half" idx="10"/>
          </p:nvPr>
        </p:nvSpPr>
        <p:spPr/>
        <p:txBody>
          <a:bodyPr/>
          <a:lstStyle/>
          <a:p>
            <a:fld id="{26A68AB9-AD4C-4187-A434-4BF8AE48F56C}" type="datetimeFigureOut">
              <a:rPr lang="en-US" smtClean="0"/>
              <a:t>9/20/2024</a:t>
            </a:fld>
            <a:endParaRPr lang="en-US"/>
          </a:p>
        </p:txBody>
      </p:sp>
      <p:sp>
        <p:nvSpPr>
          <p:cNvPr id="5" name="Footer Placeholder 4">
            <a:extLst>
              <a:ext uri="{FF2B5EF4-FFF2-40B4-BE49-F238E27FC236}">
                <a16:creationId xmlns:a16="http://schemas.microsoft.com/office/drawing/2014/main" id="{8B039AB1-B043-4292-A554-D5B49F65A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DF6FDE-94E9-4D98-8F4F-8DDF51BD3759}"/>
              </a:ext>
            </a:extLst>
          </p:cNvPr>
          <p:cNvSpPr>
            <a:spLocks noGrp="1"/>
          </p:cNvSpPr>
          <p:nvPr>
            <p:ph type="sldNum" sz="quarter" idx="12"/>
          </p:nvPr>
        </p:nvSpPr>
        <p:spPr/>
        <p:txBody>
          <a:bodyPr/>
          <a:lstStyle/>
          <a:p>
            <a:fld id="{C3B156F1-C4D4-4379-B363-8F93CF8F9505}" type="slidenum">
              <a:rPr lang="en-US" smtClean="0"/>
              <a:t>‹#›</a:t>
            </a:fld>
            <a:endParaRPr lang="en-US"/>
          </a:p>
        </p:txBody>
      </p:sp>
    </p:spTree>
    <p:extLst>
      <p:ext uri="{BB962C8B-B14F-4D97-AF65-F5344CB8AC3E}">
        <p14:creationId xmlns:p14="http://schemas.microsoft.com/office/powerpoint/2010/main" val="3444074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6F216-96CE-4397-B537-9DBF098518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9633AF-68C4-4245-B4BB-87C428429A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83E2ED4-00AA-46A1-8317-0776E2384AE9}"/>
              </a:ext>
            </a:extLst>
          </p:cNvPr>
          <p:cNvSpPr>
            <a:spLocks noGrp="1"/>
          </p:cNvSpPr>
          <p:nvPr>
            <p:ph type="dt" sz="half" idx="10"/>
          </p:nvPr>
        </p:nvSpPr>
        <p:spPr/>
        <p:txBody>
          <a:bodyPr/>
          <a:lstStyle/>
          <a:p>
            <a:fld id="{26A68AB9-AD4C-4187-A434-4BF8AE48F56C}" type="datetimeFigureOut">
              <a:rPr lang="en-US" smtClean="0"/>
              <a:t>9/20/2024</a:t>
            </a:fld>
            <a:endParaRPr lang="en-US"/>
          </a:p>
        </p:txBody>
      </p:sp>
      <p:sp>
        <p:nvSpPr>
          <p:cNvPr id="5" name="Footer Placeholder 4">
            <a:extLst>
              <a:ext uri="{FF2B5EF4-FFF2-40B4-BE49-F238E27FC236}">
                <a16:creationId xmlns:a16="http://schemas.microsoft.com/office/drawing/2014/main" id="{DC3551EC-BEDD-4D39-9678-565379F620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EF641E-5C2D-477C-9BB4-38084D297A98}"/>
              </a:ext>
            </a:extLst>
          </p:cNvPr>
          <p:cNvSpPr>
            <a:spLocks noGrp="1"/>
          </p:cNvSpPr>
          <p:nvPr>
            <p:ph type="sldNum" sz="quarter" idx="12"/>
          </p:nvPr>
        </p:nvSpPr>
        <p:spPr/>
        <p:txBody>
          <a:bodyPr/>
          <a:lstStyle/>
          <a:p>
            <a:fld id="{C3B156F1-C4D4-4379-B363-8F93CF8F9505}" type="slidenum">
              <a:rPr lang="en-US" smtClean="0"/>
              <a:t>‹#›</a:t>
            </a:fld>
            <a:endParaRPr lang="en-US"/>
          </a:p>
        </p:txBody>
      </p:sp>
    </p:spTree>
    <p:extLst>
      <p:ext uri="{BB962C8B-B14F-4D97-AF65-F5344CB8AC3E}">
        <p14:creationId xmlns:p14="http://schemas.microsoft.com/office/powerpoint/2010/main" val="2687854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134DD-3A48-4A55-9E5A-3239F6A54C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29E306-50FB-41B2-B836-2B9EEEE6FF5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877B7F-FADA-4783-B2CE-87856D3CC94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C63779-0714-45C5-BEA8-B4CC9D83ED51}"/>
              </a:ext>
            </a:extLst>
          </p:cNvPr>
          <p:cNvSpPr>
            <a:spLocks noGrp="1"/>
          </p:cNvSpPr>
          <p:nvPr>
            <p:ph type="dt" sz="half" idx="10"/>
          </p:nvPr>
        </p:nvSpPr>
        <p:spPr/>
        <p:txBody>
          <a:bodyPr/>
          <a:lstStyle/>
          <a:p>
            <a:fld id="{26A68AB9-AD4C-4187-A434-4BF8AE48F56C}" type="datetimeFigureOut">
              <a:rPr lang="en-US" smtClean="0"/>
              <a:t>9/20/2024</a:t>
            </a:fld>
            <a:endParaRPr lang="en-US"/>
          </a:p>
        </p:txBody>
      </p:sp>
      <p:sp>
        <p:nvSpPr>
          <p:cNvPr id="6" name="Footer Placeholder 5">
            <a:extLst>
              <a:ext uri="{FF2B5EF4-FFF2-40B4-BE49-F238E27FC236}">
                <a16:creationId xmlns:a16="http://schemas.microsoft.com/office/drawing/2014/main" id="{673AAA80-439F-4CD2-8C21-4E75E9C85F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98DDF4-F4B7-4D28-97D2-5AD4B134D0A2}"/>
              </a:ext>
            </a:extLst>
          </p:cNvPr>
          <p:cNvSpPr>
            <a:spLocks noGrp="1"/>
          </p:cNvSpPr>
          <p:nvPr>
            <p:ph type="sldNum" sz="quarter" idx="12"/>
          </p:nvPr>
        </p:nvSpPr>
        <p:spPr/>
        <p:txBody>
          <a:bodyPr/>
          <a:lstStyle/>
          <a:p>
            <a:fld id="{C3B156F1-C4D4-4379-B363-8F93CF8F9505}" type="slidenum">
              <a:rPr lang="en-US" smtClean="0"/>
              <a:t>‹#›</a:t>
            </a:fld>
            <a:endParaRPr lang="en-US"/>
          </a:p>
        </p:txBody>
      </p:sp>
    </p:spTree>
    <p:extLst>
      <p:ext uri="{BB962C8B-B14F-4D97-AF65-F5344CB8AC3E}">
        <p14:creationId xmlns:p14="http://schemas.microsoft.com/office/powerpoint/2010/main" val="3723543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3194A-FC0D-4543-9591-79A9BB344D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923830-6647-4B14-8693-3EDC8A285B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FA11A0A-81DA-40D0-B9C3-0FD5C61E536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A45C13-971F-498D-BE54-1E418ADB6C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2562C8B-2BA4-4297-9D0E-936CCFC40AC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7B1B15-B486-4BEB-8AAD-5EE871E65F43}"/>
              </a:ext>
            </a:extLst>
          </p:cNvPr>
          <p:cNvSpPr>
            <a:spLocks noGrp="1"/>
          </p:cNvSpPr>
          <p:nvPr>
            <p:ph type="dt" sz="half" idx="10"/>
          </p:nvPr>
        </p:nvSpPr>
        <p:spPr/>
        <p:txBody>
          <a:bodyPr/>
          <a:lstStyle/>
          <a:p>
            <a:fld id="{26A68AB9-AD4C-4187-A434-4BF8AE48F56C}" type="datetimeFigureOut">
              <a:rPr lang="en-US" smtClean="0"/>
              <a:t>9/20/2024</a:t>
            </a:fld>
            <a:endParaRPr lang="en-US"/>
          </a:p>
        </p:txBody>
      </p:sp>
      <p:sp>
        <p:nvSpPr>
          <p:cNvPr id="8" name="Footer Placeholder 7">
            <a:extLst>
              <a:ext uri="{FF2B5EF4-FFF2-40B4-BE49-F238E27FC236}">
                <a16:creationId xmlns:a16="http://schemas.microsoft.com/office/drawing/2014/main" id="{7343CE1E-EA6E-4020-86FF-221CF594C2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CC26D7-E00F-4B71-AF52-6BCD84219097}"/>
              </a:ext>
            </a:extLst>
          </p:cNvPr>
          <p:cNvSpPr>
            <a:spLocks noGrp="1"/>
          </p:cNvSpPr>
          <p:nvPr>
            <p:ph type="sldNum" sz="quarter" idx="12"/>
          </p:nvPr>
        </p:nvSpPr>
        <p:spPr/>
        <p:txBody>
          <a:bodyPr/>
          <a:lstStyle/>
          <a:p>
            <a:fld id="{C3B156F1-C4D4-4379-B363-8F93CF8F9505}" type="slidenum">
              <a:rPr lang="en-US" smtClean="0"/>
              <a:t>‹#›</a:t>
            </a:fld>
            <a:endParaRPr lang="en-US"/>
          </a:p>
        </p:txBody>
      </p:sp>
    </p:spTree>
    <p:extLst>
      <p:ext uri="{BB962C8B-B14F-4D97-AF65-F5344CB8AC3E}">
        <p14:creationId xmlns:p14="http://schemas.microsoft.com/office/powerpoint/2010/main" val="1449947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41BCD-AF04-4D2F-A181-D4B8F86DE6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9035B47-A601-4D34-A4CD-08288835F9BF}"/>
              </a:ext>
            </a:extLst>
          </p:cNvPr>
          <p:cNvSpPr>
            <a:spLocks noGrp="1"/>
          </p:cNvSpPr>
          <p:nvPr>
            <p:ph type="dt" sz="half" idx="10"/>
          </p:nvPr>
        </p:nvSpPr>
        <p:spPr/>
        <p:txBody>
          <a:bodyPr/>
          <a:lstStyle/>
          <a:p>
            <a:fld id="{26A68AB9-AD4C-4187-A434-4BF8AE48F56C}" type="datetimeFigureOut">
              <a:rPr lang="en-US" smtClean="0"/>
              <a:t>9/20/2024</a:t>
            </a:fld>
            <a:endParaRPr lang="en-US"/>
          </a:p>
        </p:txBody>
      </p:sp>
      <p:sp>
        <p:nvSpPr>
          <p:cNvPr id="4" name="Footer Placeholder 3">
            <a:extLst>
              <a:ext uri="{FF2B5EF4-FFF2-40B4-BE49-F238E27FC236}">
                <a16:creationId xmlns:a16="http://schemas.microsoft.com/office/drawing/2014/main" id="{D2E860E5-868A-4DC8-BC76-48A48E84DB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78105F-14B6-4865-B109-90F00CD10009}"/>
              </a:ext>
            </a:extLst>
          </p:cNvPr>
          <p:cNvSpPr>
            <a:spLocks noGrp="1"/>
          </p:cNvSpPr>
          <p:nvPr>
            <p:ph type="sldNum" sz="quarter" idx="12"/>
          </p:nvPr>
        </p:nvSpPr>
        <p:spPr/>
        <p:txBody>
          <a:bodyPr/>
          <a:lstStyle/>
          <a:p>
            <a:fld id="{C3B156F1-C4D4-4379-B363-8F93CF8F9505}" type="slidenum">
              <a:rPr lang="en-US" smtClean="0"/>
              <a:t>‹#›</a:t>
            </a:fld>
            <a:endParaRPr lang="en-US"/>
          </a:p>
        </p:txBody>
      </p:sp>
    </p:spTree>
    <p:extLst>
      <p:ext uri="{BB962C8B-B14F-4D97-AF65-F5344CB8AC3E}">
        <p14:creationId xmlns:p14="http://schemas.microsoft.com/office/powerpoint/2010/main" val="4031403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84E061-C4AA-4990-B2CB-489F54341EDD}"/>
              </a:ext>
            </a:extLst>
          </p:cNvPr>
          <p:cNvSpPr>
            <a:spLocks noGrp="1"/>
          </p:cNvSpPr>
          <p:nvPr>
            <p:ph type="dt" sz="half" idx="10"/>
          </p:nvPr>
        </p:nvSpPr>
        <p:spPr/>
        <p:txBody>
          <a:bodyPr/>
          <a:lstStyle/>
          <a:p>
            <a:fld id="{26A68AB9-AD4C-4187-A434-4BF8AE48F56C}" type="datetimeFigureOut">
              <a:rPr lang="en-US" smtClean="0"/>
              <a:t>9/20/2024</a:t>
            </a:fld>
            <a:endParaRPr lang="en-US"/>
          </a:p>
        </p:txBody>
      </p:sp>
      <p:sp>
        <p:nvSpPr>
          <p:cNvPr id="3" name="Footer Placeholder 2">
            <a:extLst>
              <a:ext uri="{FF2B5EF4-FFF2-40B4-BE49-F238E27FC236}">
                <a16:creationId xmlns:a16="http://schemas.microsoft.com/office/drawing/2014/main" id="{1E4BDB93-9095-4D97-8CAE-DA511A939B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1E6B52-60F6-4814-89E2-F377C8FAB19B}"/>
              </a:ext>
            </a:extLst>
          </p:cNvPr>
          <p:cNvSpPr>
            <a:spLocks noGrp="1"/>
          </p:cNvSpPr>
          <p:nvPr>
            <p:ph type="sldNum" sz="quarter" idx="12"/>
          </p:nvPr>
        </p:nvSpPr>
        <p:spPr/>
        <p:txBody>
          <a:bodyPr/>
          <a:lstStyle/>
          <a:p>
            <a:fld id="{C3B156F1-C4D4-4379-B363-8F93CF8F9505}" type="slidenum">
              <a:rPr lang="en-US" smtClean="0"/>
              <a:t>‹#›</a:t>
            </a:fld>
            <a:endParaRPr lang="en-US"/>
          </a:p>
        </p:txBody>
      </p:sp>
    </p:spTree>
    <p:extLst>
      <p:ext uri="{BB962C8B-B14F-4D97-AF65-F5344CB8AC3E}">
        <p14:creationId xmlns:p14="http://schemas.microsoft.com/office/powerpoint/2010/main" val="565920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A4F7-9860-4D9C-8AE1-251D53B5B4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E8867E-3E05-4BDC-93C7-8C3C71A9E2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FCFF0A-F31C-480C-B5E1-E419E82BA8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E42E09C-518F-4D58-86FD-C0673A247E68}"/>
              </a:ext>
            </a:extLst>
          </p:cNvPr>
          <p:cNvSpPr>
            <a:spLocks noGrp="1"/>
          </p:cNvSpPr>
          <p:nvPr>
            <p:ph type="dt" sz="half" idx="10"/>
          </p:nvPr>
        </p:nvSpPr>
        <p:spPr/>
        <p:txBody>
          <a:bodyPr/>
          <a:lstStyle/>
          <a:p>
            <a:fld id="{26A68AB9-AD4C-4187-A434-4BF8AE48F56C}" type="datetimeFigureOut">
              <a:rPr lang="en-US" smtClean="0"/>
              <a:t>9/20/2024</a:t>
            </a:fld>
            <a:endParaRPr lang="en-US"/>
          </a:p>
        </p:txBody>
      </p:sp>
      <p:sp>
        <p:nvSpPr>
          <p:cNvPr id="6" name="Footer Placeholder 5">
            <a:extLst>
              <a:ext uri="{FF2B5EF4-FFF2-40B4-BE49-F238E27FC236}">
                <a16:creationId xmlns:a16="http://schemas.microsoft.com/office/drawing/2014/main" id="{43323960-4E92-4592-85B1-A7DA863857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A225B6-62FF-41BD-B8F5-974FB4EE58E6}"/>
              </a:ext>
            </a:extLst>
          </p:cNvPr>
          <p:cNvSpPr>
            <a:spLocks noGrp="1"/>
          </p:cNvSpPr>
          <p:nvPr>
            <p:ph type="sldNum" sz="quarter" idx="12"/>
          </p:nvPr>
        </p:nvSpPr>
        <p:spPr/>
        <p:txBody>
          <a:bodyPr/>
          <a:lstStyle/>
          <a:p>
            <a:fld id="{C3B156F1-C4D4-4379-B363-8F93CF8F9505}" type="slidenum">
              <a:rPr lang="en-US" smtClean="0"/>
              <a:t>‹#›</a:t>
            </a:fld>
            <a:endParaRPr lang="en-US"/>
          </a:p>
        </p:txBody>
      </p:sp>
    </p:spTree>
    <p:extLst>
      <p:ext uri="{BB962C8B-B14F-4D97-AF65-F5344CB8AC3E}">
        <p14:creationId xmlns:p14="http://schemas.microsoft.com/office/powerpoint/2010/main" val="166576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C8ACA-9A98-49C1-B59A-31B830F1F2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EEE9BA-9362-4F82-A8C0-F8158804B3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66EFB4-0A99-42D2-B976-22008281A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337F2A5-3702-402A-B32A-E64045D1EDF7}"/>
              </a:ext>
            </a:extLst>
          </p:cNvPr>
          <p:cNvSpPr>
            <a:spLocks noGrp="1"/>
          </p:cNvSpPr>
          <p:nvPr>
            <p:ph type="dt" sz="half" idx="10"/>
          </p:nvPr>
        </p:nvSpPr>
        <p:spPr/>
        <p:txBody>
          <a:bodyPr/>
          <a:lstStyle/>
          <a:p>
            <a:fld id="{26A68AB9-AD4C-4187-A434-4BF8AE48F56C}" type="datetimeFigureOut">
              <a:rPr lang="en-US" smtClean="0"/>
              <a:t>9/20/2024</a:t>
            </a:fld>
            <a:endParaRPr lang="en-US"/>
          </a:p>
        </p:txBody>
      </p:sp>
      <p:sp>
        <p:nvSpPr>
          <p:cNvPr id="6" name="Footer Placeholder 5">
            <a:extLst>
              <a:ext uri="{FF2B5EF4-FFF2-40B4-BE49-F238E27FC236}">
                <a16:creationId xmlns:a16="http://schemas.microsoft.com/office/drawing/2014/main" id="{F2B7B664-6BC5-435A-A727-8E1728908F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9748F1-BF8C-43E1-BEED-A111F5807482}"/>
              </a:ext>
            </a:extLst>
          </p:cNvPr>
          <p:cNvSpPr>
            <a:spLocks noGrp="1"/>
          </p:cNvSpPr>
          <p:nvPr>
            <p:ph type="sldNum" sz="quarter" idx="12"/>
          </p:nvPr>
        </p:nvSpPr>
        <p:spPr/>
        <p:txBody>
          <a:bodyPr/>
          <a:lstStyle/>
          <a:p>
            <a:fld id="{C3B156F1-C4D4-4379-B363-8F93CF8F9505}" type="slidenum">
              <a:rPr lang="en-US" smtClean="0"/>
              <a:t>‹#›</a:t>
            </a:fld>
            <a:endParaRPr lang="en-US"/>
          </a:p>
        </p:txBody>
      </p:sp>
    </p:spTree>
    <p:extLst>
      <p:ext uri="{BB962C8B-B14F-4D97-AF65-F5344CB8AC3E}">
        <p14:creationId xmlns:p14="http://schemas.microsoft.com/office/powerpoint/2010/main" val="299032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BB190C-8278-49ED-AFF6-61726E7F45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57A42E-F6E7-45A8-8D6D-AC2E8980F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97604B-7D57-4D38-A28A-64702414B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A68AB9-AD4C-4187-A434-4BF8AE48F56C}" type="datetimeFigureOut">
              <a:rPr lang="en-US" smtClean="0"/>
              <a:t>9/20/2024</a:t>
            </a:fld>
            <a:endParaRPr lang="en-US"/>
          </a:p>
        </p:txBody>
      </p:sp>
      <p:sp>
        <p:nvSpPr>
          <p:cNvPr id="5" name="Footer Placeholder 4">
            <a:extLst>
              <a:ext uri="{FF2B5EF4-FFF2-40B4-BE49-F238E27FC236}">
                <a16:creationId xmlns:a16="http://schemas.microsoft.com/office/drawing/2014/main" id="{D659F151-56DE-4DAC-B0A3-37F765A8AB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B3190A-42E6-40BF-A7A2-2182CBBF6B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B156F1-C4D4-4379-B363-8F93CF8F9505}" type="slidenum">
              <a:rPr lang="en-US" smtClean="0"/>
              <a:t>‹#›</a:t>
            </a:fld>
            <a:endParaRPr lang="en-US"/>
          </a:p>
        </p:txBody>
      </p:sp>
    </p:spTree>
    <p:extLst>
      <p:ext uri="{BB962C8B-B14F-4D97-AF65-F5344CB8AC3E}">
        <p14:creationId xmlns:p14="http://schemas.microsoft.com/office/powerpoint/2010/main" val="2935283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energycap.com/company/careers" TargetMode="External"/><Relationship Id="rId2" Type="http://schemas.openxmlformats.org/officeDocument/2006/relationships/image" Target="../media/image5.jpg"/><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firebase.google.com/docs/database/security#:~:text=Firebase%20Realtime%20Database%20Security%20Rules%20determine%20who%20has%20read%20and,if%20your%20rules%20allow%20it." TargetMode="External"/><Relationship Id="rId2" Type="http://schemas.openxmlformats.org/officeDocument/2006/relationships/hyperlink" Target="https://firebase.google.com/docs/auth" TargetMode="External"/><Relationship Id="rId1" Type="http://schemas.openxmlformats.org/officeDocument/2006/relationships/slideLayout" Target="../slideLayouts/slideLayout2.xml"/><Relationship Id="rId6" Type="http://schemas.openxmlformats.org/officeDocument/2006/relationships/hyperlink" Target="https://firebase.google.com/pricing" TargetMode="External"/><Relationship Id="rId5" Type="http://schemas.openxmlformats.org/officeDocument/2006/relationships/hyperlink" Target="https://firebase.google.com/docs/firestore/query-data/indexing" TargetMode="External"/><Relationship Id="rId4" Type="http://schemas.openxmlformats.org/officeDocument/2006/relationships/hyperlink" Target="https://firebase.google.com/docs/cloud-messaging"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7.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firebase.google.com/docs/firestore/manage-data/transaction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firebase.google.com/docs/functions/firestore-events?gen=1st" TargetMode="External"/><Relationship Id="rId2" Type="http://schemas.openxmlformats.org/officeDocument/2006/relationships/hyperlink" Target="https://firebase.google.com/docs/functions/http-events?gen=1st" TargetMode="External"/><Relationship Id="rId1" Type="http://schemas.openxmlformats.org/officeDocument/2006/relationships/slideLayout" Target="../slideLayouts/slideLayout2.xml"/><Relationship Id="rId4" Type="http://schemas.openxmlformats.org/officeDocument/2006/relationships/hyperlink" Target="https://firebase.google.com/docs/functions/schedule-functions?gen=1st"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firebase.google.com/docs/firestore/query-data/queries#web_1"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firebase.google.com/docs/firestore/query-data/queries#web_1"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firebase.google.com/docs/database/web/structure-dat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568CE-C065-461D-BE46-532061522E51}"/>
              </a:ext>
            </a:extLst>
          </p:cNvPr>
          <p:cNvSpPr>
            <a:spLocks noGrp="1"/>
          </p:cNvSpPr>
          <p:nvPr>
            <p:ph type="ctrTitle"/>
          </p:nvPr>
        </p:nvSpPr>
        <p:spPr>
          <a:xfrm>
            <a:off x="635000" y="640823"/>
            <a:ext cx="3418659" cy="5583148"/>
          </a:xfrm>
        </p:spPr>
        <p:txBody>
          <a:bodyPr vert="horz" lIns="91440" tIns="45720" rIns="91440" bIns="45720" rtlCol="0" anchor="ctr">
            <a:normAutofit/>
          </a:bodyPr>
          <a:lstStyle/>
          <a:p>
            <a:pPr algn="l"/>
            <a:r>
              <a:rPr lang="en-US" sz="5400" kern="1200" dirty="0">
                <a:solidFill>
                  <a:schemeClr val="tx1"/>
                </a:solidFill>
                <a:latin typeface="+mj-lt"/>
                <a:ea typeface="+mj-ea"/>
                <a:cs typeface="+mj-cs"/>
              </a:rPr>
              <a:t>Fighting Robot Event Scheduling</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EAAA463-7FC6-4AC9-9890-640A24D7BB0C}"/>
              </a:ext>
            </a:extLst>
          </p:cNvPr>
          <p:cNvSpPr>
            <a:spLocks/>
          </p:cNvSpPr>
          <p:nvPr/>
        </p:nvSpPr>
        <p:spPr>
          <a:xfrm>
            <a:off x="5308231" y="2472952"/>
            <a:ext cx="5914183" cy="1997822"/>
          </a:xfrm>
          <a:prstGeom prst="rect">
            <a:avLst/>
          </a:prstGeom>
        </p:spPr>
        <p:txBody>
          <a:bodyPr>
            <a:normAutofit/>
          </a:bodyPr>
          <a:lstStyle/>
          <a:p>
            <a:pPr defTabSz="594360">
              <a:lnSpc>
                <a:spcPct val="90000"/>
              </a:lnSpc>
              <a:spcAft>
                <a:spcPts val="600"/>
              </a:spcAft>
            </a:pPr>
            <a:r>
              <a:rPr lang="en-US" sz="4000" kern="1200" dirty="0">
                <a:solidFill>
                  <a:schemeClr val="tx1"/>
                </a:solidFill>
                <a:latin typeface="+mn-lt"/>
                <a:ea typeface="+mn-ea"/>
                <a:cs typeface="+mn-cs"/>
              </a:rPr>
              <a:t>With Firebase, Angular, and Netlify</a:t>
            </a:r>
          </a:p>
          <a:p>
            <a:pPr>
              <a:lnSpc>
                <a:spcPct val="90000"/>
              </a:lnSpc>
              <a:spcAft>
                <a:spcPts val="600"/>
              </a:spcAft>
            </a:pPr>
            <a:endParaRPr lang="en-US" sz="4000" dirty="0"/>
          </a:p>
        </p:txBody>
      </p:sp>
      <p:pic>
        <p:nvPicPr>
          <p:cNvPr id="5" name="Picture 4" descr="A logo with a black background&#10;&#10;Description automatically generated">
            <a:extLst>
              <a:ext uri="{FF2B5EF4-FFF2-40B4-BE49-F238E27FC236}">
                <a16:creationId xmlns:a16="http://schemas.microsoft.com/office/drawing/2014/main" id="{0CC5E35B-E3CA-6C6B-CF8A-3FF27C8F6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7372" y="4592320"/>
            <a:ext cx="1024258" cy="1281105"/>
          </a:xfrm>
          <a:prstGeom prst="rect">
            <a:avLst/>
          </a:prstGeom>
        </p:spPr>
      </p:pic>
      <p:pic>
        <p:nvPicPr>
          <p:cNvPr id="7" name="Graphic 6">
            <a:extLst>
              <a:ext uri="{FF2B5EF4-FFF2-40B4-BE49-F238E27FC236}">
                <a16:creationId xmlns:a16="http://schemas.microsoft.com/office/drawing/2014/main" id="{01CC0974-BDAC-385F-8D54-BC06D48317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24455" y="4462765"/>
            <a:ext cx="1540211" cy="1540211"/>
          </a:xfrm>
          <a:prstGeom prst="rect">
            <a:avLst/>
          </a:prstGeom>
        </p:spPr>
      </p:pic>
      <p:pic>
        <p:nvPicPr>
          <p:cNvPr id="9" name="Picture 8">
            <a:extLst>
              <a:ext uri="{FF2B5EF4-FFF2-40B4-BE49-F238E27FC236}">
                <a16:creationId xmlns:a16="http://schemas.microsoft.com/office/drawing/2014/main" id="{C5CCC654-6052-4234-D585-168B29842A8D}"/>
              </a:ext>
            </a:extLst>
          </p:cNvPr>
          <p:cNvPicPr>
            <a:picLocks noChangeAspect="1"/>
          </p:cNvPicPr>
          <p:nvPr/>
        </p:nvPicPr>
        <p:blipFill>
          <a:blip r:embed="rId5"/>
          <a:stretch>
            <a:fillRect/>
          </a:stretch>
        </p:blipFill>
        <p:spPr>
          <a:xfrm>
            <a:off x="9047935" y="4518680"/>
            <a:ext cx="2725876" cy="1428382"/>
          </a:xfrm>
          <a:prstGeom prst="rect">
            <a:avLst/>
          </a:prstGeom>
        </p:spPr>
      </p:pic>
    </p:spTree>
    <p:extLst>
      <p:ext uri="{BB962C8B-B14F-4D97-AF65-F5344CB8AC3E}">
        <p14:creationId xmlns:p14="http://schemas.microsoft.com/office/powerpoint/2010/main" val="1077311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fontScale="90000"/>
          </a:bodyPr>
          <a:lstStyle/>
          <a:p>
            <a:r>
              <a:rPr lang="en-US" sz="5400" dirty="0"/>
              <a:t>Pre-event Registration: </a:t>
            </a:r>
            <a:r>
              <a:rPr lang="en-US" sz="5400" dirty="0" err="1"/>
              <a:t>BotEvent</a:t>
            </a:r>
            <a:r>
              <a:rPr lang="en-US" sz="5400" dirty="0"/>
              <a:t> model</a:t>
            </a:r>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0287547-DC46-DC7F-6A72-606196F257D8}"/>
              </a:ext>
            </a:extLst>
          </p:cNvPr>
          <p:cNvPicPr>
            <a:picLocks noChangeAspect="1"/>
          </p:cNvPicPr>
          <p:nvPr/>
        </p:nvPicPr>
        <p:blipFill>
          <a:blip r:embed="rId2"/>
          <a:stretch>
            <a:fillRect/>
          </a:stretch>
        </p:blipFill>
        <p:spPr>
          <a:xfrm>
            <a:off x="746311" y="2224990"/>
            <a:ext cx="10983858" cy="3905795"/>
          </a:xfrm>
          <a:prstGeom prst="rect">
            <a:avLst/>
          </a:prstGeom>
        </p:spPr>
      </p:pic>
      <p:sp>
        <p:nvSpPr>
          <p:cNvPr id="3" name="Rectangle 2">
            <a:extLst>
              <a:ext uri="{FF2B5EF4-FFF2-40B4-BE49-F238E27FC236}">
                <a16:creationId xmlns:a16="http://schemas.microsoft.com/office/drawing/2014/main" id="{7630FF08-AA30-AACE-13FE-5F0A9A90DED7}"/>
              </a:ext>
            </a:extLst>
          </p:cNvPr>
          <p:cNvSpPr/>
          <p:nvPr/>
        </p:nvSpPr>
        <p:spPr>
          <a:xfrm>
            <a:off x="9906000" y="5354320"/>
            <a:ext cx="1788160" cy="3149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9714860A-076A-9CA4-B8FA-7EE52A183D14}"/>
              </a:ext>
            </a:extLst>
          </p:cNvPr>
          <p:cNvSpPr/>
          <p:nvPr/>
        </p:nvSpPr>
        <p:spPr>
          <a:xfrm>
            <a:off x="512631" y="5425440"/>
            <a:ext cx="655769" cy="314960"/>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BC3886B-DB8D-0C02-9559-67780E900784}"/>
              </a:ext>
            </a:extLst>
          </p:cNvPr>
          <p:cNvSpPr/>
          <p:nvPr/>
        </p:nvSpPr>
        <p:spPr>
          <a:xfrm>
            <a:off x="1681031" y="5593080"/>
            <a:ext cx="1788160" cy="3149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1319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6C5E-63C4-4D15-BE72-FC60C903278C}"/>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Demo: Safety Inspection</a:t>
            </a:r>
          </a:p>
        </p:txBody>
      </p:sp>
      <p:sp>
        <p:nvSpPr>
          <p:cNvPr id="4" name="TextBox 3">
            <a:extLst>
              <a:ext uri="{FF2B5EF4-FFF2-40B4-BE49-F238E27FC236}">
                <a16:creationId xmlns:a16="http://schemas.microsoft.com/office/drawing/2014/main" id="{28494A0A-91D9-4385-59F4-C246ADE3D5F1}"/>
              </a:ext>
            </a:extLst>
          </p:cNvPr>
          <p:cNvSpPr txBox="1"/>
          <p:nvPr/>
        </p:nvSpPr>
        <p:spPr>
          <a:xfrm>
            <a:off x="640080" y="2910066"/>
            <a:ext cx="4572000" cy="3606573"/>
          </a:xfrm>
          <a:prstGeom prst="rect">
            <a:avLst/>
          </a:prstGeom>
        </p:spPr>
        <p:txBody>
          <a:bodyPr vert="horz" lIns="91440" tIns="45720" rIns="91440" bIns="45720" rtlCol="0">
            <a:normAutofit/>
          </a:bodyPr>
          <a:lstStyle/>
          <a:p>
            <a:pPr marL="342900" indent="-342900">
              <a:buFont typeface="+mj-lt"/>
              <a:buAutoNum type="arabicPeriod"/>
            </a:pPr>
            <a:r>
              <a:rPr lang="en-US" sz="2800" dirty="0"/>
              <a:t>Weapon type compliance</a:t>
            </a:r>
          </a:p>
          <a:p>
            <a:pPr marL="342900" indent="-342900">
              <a:buFont typeface="+mj-lt"/>
              <a:buAutoNum type="arabicPeriod"/>
            </a:pPr>
            <a:r>
              <a:rPr lang="en-US" sz="2800" dirty="0"/>
              <a:t>Weapon lock</a:t>
            </a:r>
          </a:p>
          <a:p>
            <a:pPr marL="342900" indent="-342900">
              <a:buFont typeface="+mj-lt"/>
              <a:buAutoNum type="arabicPeriod"/>
            </a:pPr>
            <a:r>
              <a:rPr lang="en-US" sz="2800" dirty="0"/>
              <a:t>Power switch access</a:t>
            </a:r>
          </a:p>
          <a:p>
            <a:pPr marL="342900" indent="-342900">
              <a:buFont typeface="+mj-lt"/>
              <a:buAutoNum type="arabicPeriod"/>
            </a:pPr>
            <a:r>
              <a:rPr lang="en-US" sz="2800" dirty="0"/>
              <a:t>Weight check</a:t>
            </a:r>
          </a:p>
          <a:p>
            <a:pPr marL="342900" indent="-342900">
              <a:buFont typeface="+mj-lt"/>
              <a:buAutoNum type="arabicPeriod"/>
            </a:pPr>
            <a:r>
              <a:rPr lang="en-US" sz="2800" dirty="0"/>
              <a:t>Functional test and Failsafe</a:t>
            </a:r>
          </a:p>
          <a:p>
            <a:pPr marL="342900" indent="-342900">
              <a:buFont typeface="+mj-lt"/>
              <a:buAutoNum type="arabicPeriod"/>
            </a:pPr>
            <a:r>
              <a:rPr lang="en-US" sz="2800" dirty="0">
                <a:solidFill>
                  <a:srgbClr val="00B050"/>
                </a:solidFill>
              </a:rPr>
              <a:t>Mark as inspected</a:t>
            </a:r>
          </a:p>
          <a:p>
            <a:pPr marL="342900" indent="-342900">
              <a:buFont typeface="+mj-lt"/>
              <a:buAutoNum type="arabicPeriod"/>
            </a:pPr>
            <a:r>
              <a:rPr lang="en-US" sz="2800" dirty="0">
                <a:solidFill>
                  <a:schemeClr val="bg2"/>
                </a:solidFill>
              </a:rPr>
              <a:t>Snap a picture </a:t>
            </a:r>
          </a:p>
        </p:txBody>
      </p:sp>
      <p:pic>
        <p:nvPicPr>
          <p:cNvPr id="15" name="Content Placeholder 14">
            <a:extLst>
              <a:ext uri="{FF2B5EF4-FFF2-40B4-BE49-F238E27FC236}">
                <a16:creationId xmlns:a16="http://schemas.microsoft.com/office/drawing/2014/main" id="{EC444F1C-5FFB-4EF7-A54D-5D616CA7C05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6232" b="623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714604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a:bodyPr>
          <a:lstStyle/>
          <a:p>
            <a:r>
              <a:rPr lang="en-US" sz="5400" dirty="0"/>
              <a:t>Digging In: </a:t>
            </a:r>
            <a:r>
              <a:rPr lang="en-US" sz="5400" dirty="0" err="1"/>
              <a:t>UpdateBot</a:t>
            </a:r>
            <a:r>
              <a:rPr lang="en-US" sz="5400" dirty="0"/>
              <a:t> HTTP (Client)</a:t>
            </a:r>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C24C848-7410-857D-6B29-4F07CD04FDC1}"/>
              </a:ext>
            </a:extLst>
          </p:cNvPr>
          <p:cNvSpPr txBox="1"/>
          <p:nvPr/>
        </p:nvSpPr>
        <p:spPr>
          <a:xfrm>
            <a:off x="838200" y="2143760"/>
            <a:ext cx="8878584" cy="954107"/>
          </a:xfrm>
          <a:prstGeom prst="rect">
            <a:avLst/>
          </a:prstGeom>
          <a:noFill/>
        </p:spPr>
        <p:txBody>
          <a:bodyPr wrap="none" rtlCol="0">
            <a:spAutoFit/>
          </a:bodyPr>
          <a:lstStyle/>
          <a:p>
            <a:r>
              <a:rPr lang="en-US" sz="2800" dirty="0"/>
              <a:t>using Angular HTTP like you would for calling any HTTP API. </a:t>
            </a:r>
          </a:p>
          <a:p>
            <a:r>
              <a:rPr lang="en-US" sz="2800" dirty="0"/>
              <a:t>Feedback to user done with simple “toast” message</a:t>
            </a:r>
          </a:p>
        </p:txBody>
      </p:sp>
      <p:pic>
        <p:nvPicPr>
          <p:cNvPr id="11" name="Picture 10">
            <a:extLst>
              <a:ext uri="{FF2B5EF4-FFF2-40B4-BE49-F238E27FC236}">
                <a16:creationId xmlns:a16="http://schemas.microsoft.com/office/drawing/2014/main" id="{9A2157F0-ED70-AB29-43B8-8EB39843A705}"/>
              </a:ext>
            </a:extLst>
          </p:cNvPr>
          <p:cNvPicPr>
            <a:picLocks noChangeAspect="1"/>
          </p:cNvPicPr>
          <p:nvPr/>
        </p:nvPicPr>
        <p:blipFill>
          <a:blip r:embed="rId2"/>
          <a:stretch>
            <a:fillRect/>
          </a:stretch>
        </p:blipFill>
        <p:spPr>
          <a:xfrm>
            <a:off x="847726" y="4474809"/>
            <a:ext cx="9859751" cy="1190791"/>
          </a:xfrm>
          <a:prstGeom prst="rect">
            <a:avLst/>
          </a:prstGeom>
        </p:spPr>
      </p:pic>
      <p:pic>
        <p:nvPicPr>
          <p:cNvPr id="7" name="Picture 6">
            <a:extLst>
              <a:ext uri="{FF2B5EF4-FFF2-40B4-BE49-F238E27FC236}">
                <a16:creationId xmlns:a16="http://schemas.microsoft.com/office/drawing/2014/main" id="{223113F8-D605-004B-E36E-7089CEBB905C}"/>
              </a:ext>
            </a:extLst>
          </p:cNvPr>
          <p:cNvPicPr>
            <a:picLocks noChangeAspect="1"/>
          </p:cNvPicPr>
          <p:nvPr/>
        </p:nvPicPr>
        <p:blipFill>
          <a:blip r:embed="rId3"/>
          <a:stretch>
            <a:fillRect/>
          </a:stretch>
        </p:blipFill>
        <p:spPr>
          <a:xfrm>
            <a:off x="847726" y="3507686"/>
            <a:ext cx="9907383" cy="504895"/>
          </a:xfrm>
          <a:prstGeom prst="rect">
            <a:avLst/>
          </a:prstGeom>
        </p:spPr>
      </p:pic>
    </p:spTree>
    <p:extLst>
      <p:ext uri="{BB962C8B-B14F-4D97-AF65-F5344CB8AC3E}">
        <p14:creationId xmlns:p14="http://schemas.microsoft.com/office/powerpoint/2010/main" val="1777967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a:bodyPr>
          <a:lstStyle/>
          <a:p>
            <a:r>
              <a:rPr lang="en-US" sz="5400" dirty="0" err="1"/>
              <a:t>UpdateBot</a:t>
            </a:r>
            <a:r>
              <a:rPr lang="en-US" sz="5400" dirty="0"/>
              <a:t> HTTP (Client)</a:t>
            </a:r>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C24C848-7410-857D-6B29-4F07CD04FDC1}"/>
              </a:ext>
            </a:extLst>
          </p:cNvPr>
          <p:cNvSpPr txBox="1"/>
          <p:nvPr/>
        </p:nvSpPr>
        <p:spPr>
          <a:xfrm>
            <a:off x="838200" y="2143760"/>
            <a:ext cx="11389785" cy="646331"/>
          </a:xfrm>
          <a:prstGeom prst="rect">
            <a:avLst/>
          </a:prstGeom>
          <a:noFill/>
        </p:spPr>
        <p:txBody>
          <a:bodyPr wrap="none" rtlCol="0">
            <a:spAutoFit/>
          </a:bodyPr>
          <a:lstStyle/>
          <a:p>
            <a:r>
              <a:rPr lang="en-US" dirty="0"/>
              <a:t>Genericized HTTP calls (all HTTP Methods) to include default headers used by API to understand and authorize request. </a:t>
            </a:r>
          </a:p>
          <a:p>
            <a:r>
              <a:rPr lang="en-US" dirty="0"/>
              <a:t>Not using Firebase Auth for this application, but you may want to</a:t>
            </a:r>
          </a:p>
        </p:txBody>
      </p:sp>
      <p:pic>
        <p:nvPicPr>
          <p:cNvPr id="17" name="Picture 16">
            <a:extLst>
              <a:ext uri="{FF2B5EF4-FFF2-40B4-BE49-F238E27FC236}">
                <a16:creationId xmlns:a16="http://schemas.microsoft.com/office/drawing/2014/main" id="{C46FE667-4623-012D-59CC-3F278A69D0B0}"/>
              </a:ext>
            </a:extLst>
          </p:cNvPr>
          <p:cNvPicPr>
            <a:picLocks noChangeAspect="1"/>
          </p:cNvPicPr>
          <p:nvPr/>
        </p:nvPicPr>
        <p:blipFill>
          <a:blip r:embed="rId2"/>
          <a:stretch>
            <a:fillRect/>
          </a:stretch>
        </p:blipFill>
        <p:spPr>
          <a:xfrm>
            <a:off x="838200" y="3006912"/>
            <a:ext cx="7335274" cy="3210373"/>
          </a:xfrm>
          <a:prstGeom prst="rect">
            <a:avLst/>
          </a:prstGeom>
        </p:spPr>
      </p:pic>
      <p:sp>
        <p:nvSpPr>
          <p:cNvPr id="3" name="TextBox 2">
            <a:extLst>
              <a:ext uri="{FF2B5EF4-FFF2-40B4-BE49-F238E27FC236}">
                <a16:creationId xmlns:a16="http://schemas.microsoft.com/office/drawing/2014/main" id="{39D69265-0C9D-6330-72E0-5870AA424175}"/>
              </a:ext>
            </a:extLst>
          </p:cNvPr>
          <p:cNvSpPr txBox="1"/>
          <p:nvPr/>
        </p:nvSpPr>
        <p:spPr>
          <a:xfrm>
            <a:off x="9088120" y="5303520"/>
            <a:ext cx="2014462" cy="369332"/>
          </a:xfrm>
          <a:prstGeom prst="rect">
            <a:avLst/>
          </a:prstGeom>
          <a:noFill/>
        </p:spPr>
        <p:txBody>
          <a:bodyPr wrap="none" rtlCol="0">
            <a:spAutoFit/>
          </a:bodyPr>
          <a:lstStyle/>
          <a:p>
            <a:r>
              <a:rPr lang="en-US" dirty="0"/>
              <a:t>Application-specific</a:t>
            </a:r>
          </a:p>
        </p:txBody>
      </p:sp>
      <p:sp>
        <p:nvSpPr>
          <p:cNvPr id="4" name="Arrow: Right 3">
            <a:extLst>
              <a:ext uri="{FF2B5EF4-FFF2-40B4-BE49-F238E27FC236}">
                <a16:creationId xmlns:a16="http://schemas.microsoft.com/office/drawing/2014/main" id="{1B026959-BA8B-B09B-71DB-842E3A4067E0}"/>
              </a:ext>
            </a:extLst>
          </p:cNvPr>
          <p:cNvSpPr/>
          <p:nvPr/>
        </p:nvSpPr>
        <p:spPr>
          <a:xfrm rot="10800000">
            <a:off x="8173473" y="5352812"/>
            <a:ext cx="655769" cy="314960"/>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7350C6-E8E8-2F40-DCA3-DBDFC5E87E23}"/>
              </a:ext>
            </a:extLst>
          </p:cNvPr>
          <p:cNvSpPr/>
          <p:nvPr/>
        </p:nvSpPr>
        <p:spPr>
          <a:xfrm>
            <a:off x="949510" y="5276612"/>
            <a:ext cx="7223963" cy="42314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7160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fontScale="90000"/>
          </a:bodyPr>
          <a:lstStyle/>
          <a:p>
            <a:r>
              <a:rPr lang="en-US" sz="5400" dirty="0" err="1"/>
              <a:t>UpdateBot</a:t>
            </a:r>
            <a:r>
              <a:rPr lang="en-US" sz="5400" dirty="0"/>
              <a:t> HTTP Function (Server)</a:t>
            </a:r>
            <a:br>
              <a:rPr lang="en-US" sz="5400" dirty="0"/>
            </a:br>
            <a:r>
              <a:rPr lang="en-US" sz="4000" dirty="0"/>
              <a:t>Firebase HTTP Function</a:t>
            </a:r>
            <a:endParaRPr lang="en-US" sz="5400" dirty="0"/>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C24C848-7410-857D-6B29-4F07CD04FDC1}"/>
              </a:ext>
            </a:extLst>
          </p:cNvPr>
          <p:cNvSpPr txBox="1"/>
          <p:nvPr/>
        </p:nvSpPr>
        <p:spPr>
          <a:xfrm>
            <a:off x="532622" y="2140665"/>
            <a:ext cx="9350188" cy="369332"/>
          </a:xfrm>
          <a:prstGeom prst="rect">
            <a:avLst/>
          </a:prstGeom>
          <a:noFill/>
        </p:spPr>
        <p:txBody>
          <a:bodyPr wrap="none" rtlCol="0">
            <a:spAutoFit/>
          </a:bodyPr>
          <a:lstStyle/>
          <a:p>
            <a:r>
              <a:rPr lang="en-US" dirty="0"/>
              <a:t>An </a:t>
            </a:r>
            <a:r>
              <a:rPr lang="en-US" dirty="0" err="1"/>
              <a:t>entrypoint</a:t>
            </a:r>
            <a:r>
              <a:rPr lang="en-US" dirty="0"/>
              <a:t> is just an exported function from </a:t>
            </a:r>
            <a:r>
              <a:rPr lang="en-US" dirty="0" err="1"/>
              <a:t>index.ts</a:t>
            </a:r>
            <a:r>
              <a:rPr lang="en-US" dirty="0"/>
              <a:t>. Region is only firebase-specific code here</a:t>
            </a:r>
          </a:p>
        </p:txBody>
      </p:sp>
      <p:pic>
        <p:nvPicPr>
          <p:cNvPr id="4" name="Picture 3">
            <a:extLst>
              <a:ext uri="{FF2B5EF4-FFF2-40B4-BE49-F238E27FC236}">
                <a16:creationId xmlns:a16="http://schemas.microsoft.com/office/drawing/2014/main" id="{AFF9B5EF-1B1B-151D-C15E-0E6B87CFF653}"/>
              </a:ext>
            </a:extLst>
          </p:cNvPr>
          <p:cNvPicPr>
            <a:picLocks noChangeAspect="1"/>
          </p:cNvPicPr>
          <p:nvPr/>
        </p:nvPicPr>
        <p:blipFill>
          <a:blip r:embed="rId2"/>
          <a:stretch>
            <a:fillRect/>
          </a:stretch>
        </p:blipFill>
        <p:spPr>
          <a:xfrm>
            <a:off x="603743" y="2664394"/>
            <a:ext cx="11126753" cy="1609950"/>
          </a:xfrm>
          <a:prstGeom prst="rect">
            <a:avLst/>
          </a:prstGeom>
        </p:spPr>
      </p:pic>
      <p:sp>
        <p:nvSpPr>
          <p:cNvPr id="8" name="TextBox 7">
            <a:extLst>
              <a:ext uri="{FF2B5EF4-FFF2-40B4-BE49-F238E27FC236}">
                <a16:creationId xmlns:a16="http://schemas.microsoft.com/office/drawing/2014/main" id="{B67DCFBA-BA27-3EE0-A9D9-CC981C6A5760}"/>
              </a:ext>
            </a:extLst>
          </p:cNvPr>
          <p:cNvSpPr txBox="1"/>
          <p:nvPr/>
        </p:nvSpPr>
        <p:spPr>
          <a:xfrm>
            <a:off x="532622" y="4576491"/>
            <a:ext cx="9627377" cy="923330"/>
          </a:xfrm>
          <a:prstGeom prst="rect">
            <a:avLst/>
          </a:prstGeom>
          <a:noFill/>
        </p:spPr>
        <p:txBody>
          <a:bodyPr wrap="square" rtlCol="0">
            <a:spAutoFit/>
          </a:bodyPr>
          <a:lstStyle/>
          <a:p>
            <a:r>
              <a:rPr lang="en-US" dirty="0" err="1"/>
              <a:t>handleRequest</a:t>
            </a:r>
            <a:r>
              <a:rPr lang="en-US" dirty="0"/>
              <a:t> and </a:t>
            </a:r>
            <a:r>
              <a:rPr lang="en-US" dirty="0" err="1"/>
              <a:t>returnJSONWithCORS</a:t>
            </a:r>
            <a:r>
              <a:rPr lang="en-US" dirty="0"/>
              <a:t> are custom functions to handle CORS, look for the two required custom headers, and provide exception handling. This has become much easier and more integrated in more recent versions of firebase functions. </a:t>
            </a:r>
          </a:p>
        </p:txBody>
      </p:sp>
      <p:sp>
        <p:nvSpPr>
          <p:cNvPr id="9" name="AutoShape 4">
            <a:extLst>
              <a:ext uri="{FF2B5EF4-FFF2-40B4-BE49-F238E27FC236}">
                <a16:creationId xmlns:a16="http://schemas.microsoft.com/office/drawing/2014/main" id="{7F9B7C22-2B73-88FC-A288-4624C5BF2FC1}"/>
              </a:ext>
            </a:extLst>
          </p:cNvPr>
          <p:cNvSpPr>
            <a:spLocks noChangeAspect="1" noChangeArrowheads="1"/>
          </p:cNvSpPr>
          <p:nvPr/>
        </p:nvSpPr>
        <p:spPr bwMode="auto">
          <a:xfrm>
            <a:off x="2919413" y="239553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2133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a:bodyPr>
          <a:lstStyle/>
          <a:p>
            <a:r>
              <a:rPr lang="en-US" sz="5400" dirty="0"/>
              <a:t>HTTP Function Syntax Improvements</a:t>
            </a:r>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C24C848-7410-857D-6B29-4F07CD04FDC1}"/>
              </a:ext>
            </a:extLst>
          </p:cNvPr>
          <p:cNvSpPr txBox="1"/>
          <p:nvPr/>
        </p:nvSpPr>
        <p:spPr>
          <a:xfrm>
            <a:off x="838200" y="2143760"/>
            <a:ext cx="7688323" cy="369332"/>
          </a:xfrm>
          <a:prstGeom prst="rect">
            <a:avLst/>
          </a:prstGeom>
          <a:noFill/>
        </p:spPr>
        <p:txBody>
          <a:bodyPr wrap="none" rtlCol="0">
            <a:spAutoFit/>
          </a:bodyPr>
          <a:lstStyle/>
          <a:p>
            <a:r>
              <a:rPr lang="en-US" dirty="0"/>
              <a:t>Firebase v2 functions have a much-simplified syntax for that same wrapper logic</a:t>
            </a:r>
          </a:p>
        </p:txBody>
      </p:sp>
      <p:sp>
        <p:nvSpPr>
          <p:cNvPr id="9" name="AutoShape 4">
            <a:extLst>
              <a:ext uri="{FF2B5EF4-FFF2-40B4-BE49-F238E27FC236}">
                <a16:creationId xmlns:a16="http://schemas.microsoft.com/office/drawing/2014/main" id="{7F9B7C22-2B73-88FC-A288-4624C5BF2FC1}"/>
              </a:ext>
            </a:extLst>
          </p:cNvPr>
          <p:cNvSpPr>
            <a:spLocks noChangeAspect="1" noChangeArrowheads="1"/>
          </p:cNvSpPr>
          <p:nvPr/>
        </p:nvSpPr>
        <p:spPr bwMode="auto">
          <a:xfrm>
            <a:off x="2919413" y="239553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2E529BA3-108A-0671-2BAC-D533BCEB5088}"/>
              </a:ext>
            </a:extLst>
          </p:cNvPr>
          <p:cNvPicPr>
            <a:picLocks noChangeAspect="1"/>
          </p:cNvPicPr>
          <p:nvPr/>
        </p:nvPicPr>
        <p:blipFill>
          <a:blip r:embed="rId2"/>
          <a:stretch>
            <a:fillRect/>
          </a:stretch>
        </p:blipFill>
        <p:spPr>
          <a:xfrm>
            <a:off x="829249" y="2948991"/>
            <a:ext cx="7697274" cy="2457793"/>
          </a:xfrm>
          <a:prstGeom prst="rect">
            <a:avLst/>
          </a:prstGeom>
        </p:spPr>
      </p:pic>
    </p:spTree>
    <p:extLst>
      <p:ext uri="{BB962C8B-B14F-4D97-AF65-F5344CB8AC3E}">
        <p14:creationId xmlns:p14="http://schemas.microsoft.com/office/powerpoint/2010/main" val="2029251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a:bodyPr>
          <a:lstStyle/>
          <a:p>
            <a:r>
              <a:rPr lang="en-US" sz="5400" dirty="0" err="1"/>
              <a:t>UpdateBot</a:t>
            </a:r>
            <a:r>
              <a:rPr lang="en-US" sz="5400" dirty="0"/>
              <a:t> – </a:t>
            </a:r>
            <a:r>
              <a:rPr lang="en-US" sz="5400" dirty="0" err="1"/>
              <a:t>Firestore</a:t>
            </a:r>
            <a:r>
              <a:rPr lang="en-US" sz="5400" dirty="0"/>
              <a:t> Data Access</a:t>
            </a:r>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C24C848-7410-857D-6B29-4F07CD04FDC1}"/>
              </a:ext>
            </a:extLst>
          </p:cNvPr>
          <p:cNvSpPr txBox="1"/>
          <p:nvPr/>
        </p:nvSpPr>
        <p:spPr>
          <a:xfrm>
            <a:off x="542782" y="2058925"/>
            <a:ext cx="4990982" cy="369332"/>
          </a:xfrm>
          <a:prstGeom prst="rect">
            <a:avLst/>
          </a:prstGeom>
          <a:noFill/>
        </p:spPr>
        <p:txBody>
          <a:bodyPr wrap="none" rtlCol="0">
            <a:spAutoFit/>
          </a:bodyPr>
          <a:lstStyle/>
          <a:p>
            <a:r>
              <a:rPr lang="en-US" dirty="0"/>
              <a:t>Updating a document in storage can be very simple</a:t>
            </a:r>
          </a:p>
        </p:txBody>
      </p:sp>
      <p:sp>
        <p:nvSpPr>
          <p:cNvPr id="9" name="AutoShape 4">
            <a:extLst>
              <a:ext uri="{FF2B5EF4-FFF2-40B4-BE49-F238E27FC236}">
                <a16:creationId xmlns:a16="http://schemas.microsoft.com/office/drawing/2014/main" id="{7F9B7C22-2B73-88FC-A288-4624C5BF2FC1}"/>
              </a:ext>
            </a:extLst>
          </p:cNvPr>
          <p:cNvSpPr>
            <a:spLocks noChangeAspect="1" noChangeArrowheads="1"/>
          </p:cNvSpPr>
          <p:nvPr/>
        </p:nvSpPr>
        <p:spPr bwMode="auto">
          <a:xfrm>
            <a:off x="2919413" y="239553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95D953A8-511C-B631-AAD4-F6C069C4666E}"/>
              </a:ext>
            </a:extLst>
          </p:cNvPr>
          <p:cNvPicPr>
            <a:picLocks noChangeAspect="1"/>
          </p:cNvPicPr>
          <p:nvPr/>
        </p:nvPicPr>
        <p:blipFill>
          <a:blip r:embed="rId2"/>
          <a:stretch>
            <a:fillRect/>
          </a:stretch>
        </p:blipFill>
        <p:spPr>
          <a:xfrm>
            <a:off x="542782" y="2512390"/>
            <a:ext cx="10126488" cy="2972215"/>
          </a:xfrm>
          <a:prstGeom prst="rect">
            <a:avLst/>
          </a:prstGeom>
        </p:spPr>
      </p:pic>
      <p:sp>
        <p:nvSpPr>
          <p:cNvPr id="13" name="TextBox 12">
            <a:extLst>
              <a:ext uri="{FF2B5EF4-FFF2-40B4-BE49-F238E27FC236}">
                <a16:creationId xmlns:a16="http://schemas.microsoft.com/office/drawing/2014/main" id="{99FB567A-AEC0-DC30-7A27-87378904B123}"/>
              </a:ext>
            </a:extLst>
          </p:cNvPr>
          <p:cNvSpPr txBox="1"/>
          <p:nvPr/>
        </p:nvSpPr>
        <p:spPr>
          <a:xfrm>
            <a:off x="542782" y="6123543"/>
            <a:ext cx="9113585" cy="369332"/>
          </a:xfrm>
          <a:prstGeom prst="rect">
            <a:avLst/>
          </a:prstGeom>
          <a:noFill/>
        </p:spPr>
        <p:txBody>
          <a:bodyPr wrap="none" rtlCol="0">
            <a:spAutoFit/>
          </a:bodyPr>
          <a:lstStyle/>
          <a:p>
            <a:r>
              <a:rPr lang="en-US" dirty="0"/>
              <a:t>… But we know life is not actually this simple. What is wrong with this approach to data access?</a:t>
            </a:r>
          </a:p>
        </p:txBody>
      </p:sp>
    </p:spTree>
    <p:extLst>
      <p:ext uri="{BB962C8B-B14F-4D97-AF65-F5344CB8AC3E}">
        <p14:creationId xmlns:p14="http://schemas.microsoft.com/office/powerpoint/2010/main" val="1124125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6C5E-63C4-4D15-BE72-FC60C903278C}"/>
              </a:ext>
            </a:extLst>
          </p:cNvPr>
          <p:cNvSpPr>
            <a:spLocks noGrp="1"/>
          </p:cNvSpPr>
          <p:nvPr>
            <p:ph type="title"/>
          </p:nvPr>
        </p:nvSpPr>
        <p:spPr>
          <a:xfrm>
            <a:off x="640080" y="325369"/>
            <a:ext cx="4897120" cy="1956841"/>
          </a:xfrm>
        </p:spPr>
        <p:txBody>
          <a:bodyPr vert="horz" lIns="91440" tIns="45720" rIns="91440" bIns="45720" rtlCol="0" anchor="b">
            <a:normAutofit fontScale="90000"/>
          </a:bodyPr>
          <a:lstStyle/>
          <a:p>
            <a:r>
              <a:rPr lang="en-US" sz="5400" dirty="0"/>
              <a:t>Update Bot: Concurrent Writes</a:t>
            </a:r>
          </a:p>
        </p:txBody>
      </p:sp>
      <p:sp>
        <p:nvSpPr>
          <p:cNvPr id="4" name="TextBox 3">
            <a:extLst>
              <a:ext uri="{FF2B5EF4-FFF2-40B4-BE49-F238E27FC236}">
                <a16:creationId xmlns:a16="http://schemas.microsoft.com/office/drawing/2014/main" id="{28494A0A-91D9-4385-59F4-C246ADE3D5F1}"/>
              </a:ext>
            </a:extLst>
          </p:cNvPr>
          <p:cNvSpPr txBox="1"/>
          <p:nvPr/>
        </p:nvSpPr>
        <p:spPr>
          <a:xfrm>
            <a:off x="640080" y="2910066"/>
            <a:ext cx="4572000" cy="3606573"/>
          </a:xfrm>
          <a:prstGeom prst="rect">
            <a:avLst/>
          </a:prstGeom>
        </p:spPr>
        <p:txBody>
          <a:bodyPr vert="horz" lIns="91440" tIns="45720" rIns="91440" bIns="45720" rtlCol="0">
            <a:normAutofit/>
          </a:bodyPr>
          <a:lstStyle/>
          <a:p>
            <a:pPr marL="342900" indent="-342900">
              <a:buFont typeface="+mj-lt"/>
              <a:buAutoNum type="arabicPeriod"/>
            </a:pPr>
            <a:r>
              <a:rPr lang="en-US" sz="2800" dirty="0"/>
              <a:t>A little too deep for this talk</a:t>
            </a:r>
          </a:p>
          <a:p>
            <a:pPr marL="342900" indent="-342900">
              <a:buFont typeface="+mj-lt"/>
              <a:buAutoNum type="arabicPeriod"/>
            </a:pPr>
            <a:r>
              <a:rPr lang="en-US" sz="2800" dirty="0"/>
              <a:t>Supported by Transactions</a:t>
            </a:r>
          </a:p>
          <a:p>
            <a:pPr marL="342900" indent="-342900">
              <a:buFont typeface="+mj-lt"/>
              <a:buAutoNum type="arabicPeriod"/>
            </a:pPr>
            <a:r>
              <a:rPr lang="en-US" sz="2800" dirty="0"/>
              <a:t>Most operations assumed to be concurrent in applications like this</a:t>
            </a:r>
          </a:p>
          <a:p>
            <a:pPr marL="342900" indent="-342900">
              <a:buFont typeface="+mj-lt"/>
              <a:buAutoNum type="arabicPeriod"/>
            </a:pPr>
            <a:r>
              <a:rPr lang="en-US" sz="2800" dirty="0"/>
              <a:t>Examples included after slide deck as an appendix</a:t>
            </a:r>
          </a:p>
          <a:p>
            <a:pPr marL="342900" indent="-342900">
              <a:buFont typeface="+mj-lt"/>
              <a:buAutoNum type="arabicPeriod"/>
            </a:pPr>
            <a:endParaRPr lang="en-US" sz="2800" dirty="0">
              <a:solidFill>
                <a:srgbClr val="00B050"/>
              </a:solidFill>
            </a:endParaRPr>
          </a:p>
        </p:txBody>
      </p:sp>
      <p:pic>
        <p:nvPicPr>
          <p:cNvPr id="15" name="Content Placeholder 14" descr="Bunch of colorful pencils on light background">
            <a:extLst>
              <a:ext uri="{FF2B5EF4-FFF2-40B4-BE49-F238E27FC236}">
                <a16:creationId xmlns:a16="http://schemas.microsoft.com/office/drawing/2014/main" id="{EC444F1C-5FFB-4EF7-A54D-5D616CA7C05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5285" r="1528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158353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6C5E-63C4-4D15-BE72-FC60C903278C}"/>
              </a:ext>
            </a:extLst>
          </p:cNvPr>
          <p:cNvSpPr>
            <a:spLocks noGrp="1"/>
          </p:cNvSpPr>
          <p:nvPr>
            <p:ph type="title"/>
          </p:nvPr>
        </p:nvSpPr>
        <p:spPr>
          <a:xfrm>
            <a:off x="640080" y="325369"/>
            <a:ext cx="3942080" cy="1956841"/>
          </a:xfrm>
        </p:spPr>
        <p:txBody>
          <a:bodyPr vert="horz" lIns="91440" tIns="45720" rIns="91440" bIns="45720" rtlCol="0" anchor="b">
            <a:normAutofit fontScale="90000"/>
          </a:bodyPr>
          <a:lstStyle/>
          <a:p>
            <a:r>
              <a:rPr lang="en-US" sz="5400" dirty="0"/>
              <a:t>Demo: Safety Inspection - Image Upload</a:t>
            </a:r>
          </a:p>
        </p:txBody>
      </p:sp>
      <p:sp>
        <p:nvSpPr>
          <p:cNvPr id="4" name="TextBox 3">
            <a:extLst>
              <a:ext uri="{FF2B5EF4-FFF2-40B4-BE49-F238E27FC236}">
                <a16:creationId xmlns:a16="http://schemas.microsoft.com/office/drawing/2014/main" id="{28494A0A-91D9-4385-59F4-C246ADE3D5F1}"/>
              </a:ext>
            </a:extLst>
          </p:cNvPr>
          <p:cNvSpPr txBox="1"/>
          <p:nvPr/>
        </p:nvSpPr>
        <p:spPr>
          <a:xfrm>
            <a:off x="640080" y="2910066"/>
            <a:ext cx="4572000" cy="3606573"/>
          </a:xfrm>
          <a:prstGeom prst="rect">
            <a:avLst/>
          </a:prstGeom>
        </p:spPr>
        <p:txBody>
          <a:bodyPr vert="horz" lIns="91440" tIns="45720" rIns="91440" bIns="45720" rtlCol="0">
            <a:normAutofit/>
          </a:bodyPr>
          <a:lstStyle/>
          <a:p>
            <a:pPr marL="342900" indent="-342900">
              <a:buFont typeface="+mj-lt"/>
              <a:buAutoNum type="arabicPeriod"/>
            </a:pPr>
            <a:r>
              <a:rPr lang="en-US" sz="2800" dirty="0">
                <a:solidFill>
                  <a:schemeClr val="bg1">
                    <a:lumMod val="65000"/>
                  </a:schemeClr>
                </a:solidFill>
              </a:rPr>
              <a:t>Weapon type compliance</a:t>
            </a:r>
          </a:p>
          <a:p>
            <a:pPr marL="342900" indent="-342900">
              <a:buFont typeface="+mj-lt"/>
              <a:buAutoNum type="arabicPeriod"/>
            </a:pPr>
            <a:r>
              <a:rPr lang="en-US" sz="2800" dirty="0">
                <a:solidFill>
                  <a:schemeClr val="bg1">
                    <a:lumMod val="65000"/>
                  </a:schemeClr>
                </a:solidFill>
              </a:rPr>
              <a:t>Weapon lock</a:t>
            </a:r>
          </a:p>
          <a:p>
            <a:pPr marL="342900" indent="-342900">
              <a:buFont typeface="+mj-lt"/>
              <a:buAutoNum type="arabicPeriod"/>
            </a:pPr>
            <a:r>
              <a:rPr lang="en-US" sz="2800" dirty="0">
                <a:solidFill>
                  <a:schemeClr val="bg1">
                    <a:lumMod val="65000"/>
                  </a:schemeClr>
                </a:solidFill>
              </a:rPr>
              <a:t>Power switch access</a:t>
            </a:r>
          </a:p>
          <a:p>
            <a:pPr marL="342900" indent="-342900">
              <a:buFont typeface="+mj-lt"/>
              <a:buAutoNum type="arabicPeriod"/>
            </a:pPr>
            <a:r>
              <a:rPr lang="en-US" sz="2800" dirty="0">
                <a:solidFill>
                  <a:schemeClr val="bg1">
                    <a:lumMod val="65000"/>
                  </a:schemeClr>
                </a:solidFill>
              </a:rPr>
              <a:t>Weight check</a:t>
            </a:r>
          </a:p>
          <a:p>
            <a:pPr marL="342900" indent="-342900">
              <a:buFont typeface="+mj-lt"/>
              <a:buAutoNum type="arabicPeriod"/>
            </a:pPr>
            <a:r>
              <a:rPr lang="en-US" sz="2800" dirty="0">
                <a:solidFill>
                  <a:schemeClr val="bg1">
                    <a:lumMod val="65000"/>
                  </a:schemeClr>
                </a:solidFill>
              </a:rPr>
              <a:t>Functional test and Failsafe</a:t>
            </a:r>
          </a:p>
          <a:p>
            <a:pPr marL="342900" indent="-342900">
              <a:buFont typeface="+mj-lt"/>
              <a:buAutoNum type="arabicPeriod"/>
            </a:pPr>
            <a:r>
              <a:rPr lang="en-US" sz="2800" dirty="0">
                <a:solidFill>
                  <a:schemeClr val="bg1">
                    <a:lumMod val="65000"/>
                  </a:schemeClr>
                </a:solidFill>
              </a:rPr>
              <a:t>Mark as inspected</a:t>
            </a:r>
            <a:r>
              <a:rPr lang="en-US" sz="2800" dirty="0">
                <a:solidFill>
                  <a:srgbClr val="00B050"/>
                </a:solidFill>
              </a:rPr>
              <a:t> </a:t>
            </a:r>
          </a:p>
          <a:p>
            <a:pPr marL="342900" indent="-342900">
              <a:buFont typeface="+mj-lt"/>
              <a:buAutoNum type="arabicPeriod"/>
            </a:pPr>
            <a:r>
              <a:rPr lang="en-US" sz="2800" dirty="0">
                <a:solidFill>
                  <a:srgbClr val="00B050"/>
                </a:solidFill>
              </a:rPr>
              <a:t>Snap a picture </a:t>
            </a:r>
          </a:p>
          <a:p>
            <a:pPr marL="457200" indent="-457200">
              <a:lnSpc>
                <a:spcPct val="90000"/>
              </a:lnSpc>
              <a:spcAft>
                <a:spcPts val="600"/>
              </a:spcAft>
              <a:buAutoNum type="arabicPeriod"/>
            </a:pPr>
            <a:endParaRPr lang="en-US" sz="2800" dirty="0"/>
          </a:p>
        </p:txBody>
      </p:sp>
      <p:pic>
        <p:nvPicPr>
          <p:cNvPr id="8" name="Picture 7">
            <a:extLst>
              <a:ext uri="{FF2B5EF4-FFF2-40B4-BE49-F238E27FC236}">
                <a16:creationId xmlns:a16="http://schemas.microsoft.com/office/drawing/2014/main" id="{26D746D8-ABF6-0A35-BD29-2793B26D56E2}"/>
              </a:ext>
            </a:extLst>
          </p:cNvPr>
          <p:cNvPicPr>
            <a:picLocks noChangeAspect="1"/>
          </p:cNvPicPr>
          <p:nvPr/>
        </p:nvPicPr>
        <p:blipFill>
          <a:blip r:embed="rId2"/>
          <a:stretch>
            <a:fillRect/>
          </a:stretch>
        </p:blipFill>
        <p:spPr>
          <a:xfrm>
            <a:off x="6532573" y="0"/>
            <a:ext cx="5659427" cy="6858000"/>
          </a:xfrm>
          <a:prstGeom prst="rect">
            <a:avLst/>
          </a:prstGeom>
        </p:spPr>
      </p:pic>
    </p:spTree>
    <p:extLst>
      <p:ext uri="{BB962C8B-B14F-4D97-AF65-F5344CB8AC3E}">
        <p14:creationId xmlns:p14="http://schemas.microsoft.com/office/powerpoint/2010/main" val="257324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6C5E-63C4-4D15-BE72-FC60C903278C}"/>
              </a:ext>
            </a:extLst>
          </p:cNvPr>
          <p:cNvSpPr>
            <a:spLocks noGrp="1"/>
          </p:cNvSpPr>
          <p:nvPr>
            <p:ph type="title"/>
          </p:nvPr>
        </p:nvSpPr>
        <p:spPr>
          <a:xfrm>
            <a:off x="640080" y="325369"/>
            <a:ext cx="4368602" cy="1956841"/>
          </a:xfrm>
        </p:spPr>
        <p:txBody>
          <a:bodyPr vert="horz" lIns="91440" tIns="45720" rIns="91440" bIns="45720" rtlCol="0" anchor="b">
            <a:normAutofit fontScale="90000"/>
          </a:bodyPr>
          <a:lstStyle/>
          <a:p>
            <a:r>
              <a:rPr lang="en-US" sz="5400" dirty="0"/>
              <a:t>Demo: Safety Inspection - Image Upload</a:t>
            </a:r>
          </a:p>
        </p:txBody>
      </p:sp>
      <p:sp>
        <p:nvSpPr>
          <p:cNvPr id="4" name="TextBox 3">
            <a:extLst>
              <a:ext uri="{FF2B5EF4-FFF2-40B4-BE49-F238E27FC236}">
                <a16:creationId xmlns:a16="http://schemas.microsoft.com/office/drawing/2014/main" id="{28494A0A-91D9-4385-59F4-C246ADE3D5F1}"/>
              </a:ext>
            </a:extLst>
          </p:cNvPr>
          <p:cNvSpPr txBox="1"/>
          <p:nvPr/>
        </p:nvSpPr>
        <p:spPr>
          <a:xfrm>
            <a:off x="640080" y="2910066"/>
            <a:ext cx="4572000" cy="3606573"/>
          </a:xfrm>
          <a:prstGeom prst="rect">
            <a:avLst/>
          </a:prstGeom>
        </p:spPr>
        <p:txBody>
          <a:bodyPr vert="horz" lIns="91440" tIns="45720" rIns="91440" bIns="45720" rtlCol="0">
            <a:normAutofit/>
          </a:bodyPr>
          <a:lstStyle/>
          <a:p>
            <a:pPr marL="342900" indent="-342900">
              <a:buFont typeface="+mj-lt"/>
              <a:buAutoNum type="arabicPeriod"/>
            </a:pPr>
            <a:r>
              <a:rPr lang="en-US" sz="2800" dirty="0"/>
              <a:t>Snap a picture</a:t>
            </a:r>
          </a:p>
          <a:p>
            <a:pPr marL="342900" indent="-342900">
              <a:buFont typeface="+mj-lt"/>
              <a:buAutoNum type="arabicPeriod"/>
            </a:pPr>
            <a:r>
              <a:rPr lang="en-US" sz="2800" dirty="0"/>
              <a:t>Upload it to Firebase File Storage </a:t>
            </a:r>
          </a:p>
          <a:p>
            <a:pPr marL="342900" indent="-342900">
              <a:buFont typeface="+mj-lt"/>
              <a:buAutoNum type="arabicPeriod"/>
            </a:pPr>
            <a:r>
              <a:rPr lang="en-US" sz="2800" dirty="0"/>
              <a:t>Capture the URL</a:t>
            </a:r>
          </a:p>
          <a:p>
            <a:pPr marL="342900" indent="-342900">
              <a:buFont typeface="+mj-lt"/>
              <a:buAutoNum type="arabicPeriod"/>
            </a:pPr>
            <a:r>
              <a:rPr lang="en-US" sz="2800" dirty="0"/>
              <a:t>Call an API to ‘publish’ it</a:t>
            </a:r>
          </a:p>
          <a:p>
            <a:pPr marL="800100" lvl="1" indent="-342900">
              <a:buFont typeface="+mj-lt"/>
              <a:buAutoNum type="arabicPeriod"/>
            </a:pPr>
            <a:r>
              <a:rPr lang="en-US" sz="2800" dirty="0"/>
              <a:t>Authorize access</a:t>
            </a:r>
          </a:p>
          <a:p>
            <a:pPr marL="800100" lvl="1" indent="-342900">
              <a:buFont typeface="+mj-lt"/>
              <a:buAutoNum type="arabicPeriod"/>
            </a:pPr>
            <a:r>
              <a:rPr lang="en-US" sz="2800" dirty="0"/>
              <a:t>Resize to thumbnails</a:t>
            </a:r>
          </a:p>
          <a:p>
            <a:pPr marL="800100" lvl="1" indent="-342900">
              <a:buFont typeface="+mj-lt"/>
              <a:buAutoNum type="arabicPeriod"/>
            </a:pPr>
            <a:r>
              <a:rPr lang="en-US" sz="2800" dirty="0"/>
              <a:t>Attach to correct robot</a:t>
            </a:r>
          </a:p>
          <a:p>
            <a:pPr marL="457200" indent="-457200">
              <a:lnSpc>
                <a:spcPct val="90000"/>
              </a:lnSpc>
              <a:spcAft>
                <a:spcPts val="600"/>
              </a:spcAft>
              <a:buAutoNum type="arabicPeriod"/>
            </a:pPr>
            <a:endParaRPr lang="en-US" sz="2800" dirty="0"/>
          </a:p>
        </p:txBody>
      </p:sp>
      <p:pic>
        <p:nvPicPr>
          <p:cNvPr id="10" name="Picture 9">
            <a:extLst>
              <a:ext uri="{FF2B5EF4-FFF2-40B4-BE49-F238E27FC236}">
                <a16:creationId xmlns:a16="http://schemas.microsoft.com/office/drawing/2014/main" id="{F7A26195-3881-5DB3-D8F2-B6FC7B681349}"/>
              </a:ext>
            </a:extLst>
          </p:cNvPr>
          <p:cNvPicPr>
            <a:picLocks noChangeAspect="1"/>
          </p:cNvPicPr>
          <p:nvPr/>
        </p:nvPicPr>
        <p:blipFill>
          <a:blip r:embed="rId2"/>
          <a:stretch>
            <a:fillRect/>
          </a:stretch>
        </p:blipFill>
        <p:spPr>
          <a:xfrm>
            <a:off x="6532573" y="0"/>
            <a:ext cx="5659427" cy="6858000"/>
          </a:xfrm>
          <a:prstGeom prst="rect">
            <a:avLst/>
          </a:prstGeom>
        </p:spPr>
      </p:pic>
    </p:spTree>
    <p:extLst>
      <p:ext uri="{BB962C8B-B14F-4D97-AF65-F5344CB8AC3E}">
        <p14:creationId xmlns:p14="http://schemas.microsoft.com/office/powerpoint/2010/main" val="3462320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68CE-C065-461D-BE46-532061522E51}"/>
              </a:ext>
            </a:extLst>
          </p:cNvPr>
          <p:cNvSpPr>
            <a:spLocks noGrp="1"/>
          </p:cNvSpPr>
          <p:nvPr>
            <p:ph type="ctrTitle"/>
          </p:nvPr>
        </p:nvSpPr>
        <p:spPr>
          <a:xfrm>
            <a:off x="1710660" y="34123"/>
            <a:ext cx="9144000" cy="1201737"/>
          </a:xfrm>
        </p:spPr>
        <p:txBody>
          <a:bodyPr/>
          <a:lstStyle/>
          <a:p>
            <a:r>
              <a:rPr lang="en-US"/>
              <a:t>About Me</a:t>
            </a:r>
            <a:endParaRPr lang="en-US" dirty="0"/>
          </a:p>
        </p:txBody>
      </p:sp>
      <p:sp>
        <p:nvSpPr>
          <p:cNvPr id="3" name="Subtitle 2">
            <a:extLst>
              <a:ext uri="{FF2B5EF4-FFF2-40B4-BE49-F238E27FC236}">
                <a16:creationId xmlns:a16="http://schemas.microsoft.com/office/drawing/2014/main" id="{0EAAA463-7FC6-4AC9-9890-640A24D7BB0C}"/>
              </a:ext>
            </a:extLst>
          </p:cNvPr>
          <p:cNvSpPr>
            <a:spLocks noGrp="1"/>
          </p:cNvSpPr>
          <p:nvPr>
            <p:ph type="subTitle" idx="1"/>
          </p:nvPr>
        </p:nvSpPr>
        <p:spPr>
          <a:xfrm>
            <a:off x="1524000" y="1477962"/>
            <a:ext cx="9144000" cy="1025172"/>
          </a:xfrm>
        </p:spPr>
        <p:txBody>
          <a:bodyPr>
            <a:normAutofit lnSpcReduction="10000"/>
          </a:bodyPr>
          <a:lstStyle/>
          <a:p>
            <a:r>
              <a:rPr lang="en-US" dirty="0"/>
              <a:t>Father of two, fighting robot builder, and director of the Technology Enablement Team at EnergyCAP. I enjoy all things engineering, especially inspiring young people to pursue it.</a:t>
            </a:r>
          </a:p>
        </p:txBody>
      </p:sp>
      <p:pic>
        <p:nvPicPr>
          <p:cNvPr id="5" name="Picture 4">
            <a:extLst>
              <a:ext uri="{FF2B5EF4-FFF2-40B4-BE49-F238E27FC236}">
                <a16:creationId xmlns:a16="http://schemas.microsoft.com/office/drawing/2014/main" id="{BA41FD8B-EA29-4D81-BEBC-10E0DF123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3682" y="2697463"/>
            <a:ext cx="1916125" cy="2682575"/>
          </a:xfrm>
          <a:prstGeom prst="rect">
            <a:avLst/>
          </a:prstGeom>
        </p:spPr>
      </p:pic>
      <p:sp>
        <p:nvSpPr>
          <p:cNvPr id="4" name="Subtitle 2">
            <a:extLst>
              <a:ext uri="{FF2B5EF4-FFF2-40B4-BE49-F238E27FC236}">
                <a16:creationId xmlns:a16="http://schemas.microsoft.com/office/drawing/2014/main" id="{F55CE9C6-85BA-DCFF-DB7C-0386DA19581C}"/>
              </a:ext>
            </a:extLst>
          </p:cNvPr>
          <p:cNvSpPr txBox="1">
            <a:spLocks/>
          </p:cNvSpPr>
          <p:nvPr/>
        </p:nvSpPr>
        <p:spPr>
          <a:xfrm>
            <a:off x="1389946" y="5642675"/>
            <a:ext cx="3720529" cy="1025172"/>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Zac ODonnell</a:t>
            </a:r>
          </a:p>
          <a:p>
            <a:r>
              <a:rPr lang="en-US" sz="2000" dirty="0"/>
              <a:t>Director of Technology Enablement</a:t>
            </a:r>
          </a:p>
          <a:p>
            <a:r>
              <a:rPr lang="en-US" sz="2000" dirty="0"/>
              <a:t>EnergyCAP LLC</a:t>
            </a:r>
          </a:p>
        </p:txBody>
      </p:sp>
      <p:sp>
        <p:nvSpPr>
          <p:cNvPr id="7" name="TextBox 6">
            <a:extLst>
              <a:ext uri="{FF2B5EF4-FFF2-40B4-BE49-F238E27FC236}">
                <a16:creationId xmlns:a16="http://schemas.microsoft.com/office/drawing/2014/main" id="{65D14C6E-4A8C-1AAD-0531-B920839696DD}"/>
              </a:ext>
            </a:extLst>
          </p:cNvPr>
          <p:cNvSpPr txBox="1"/>
          <p:nvPr/>
        </p:nvSpPr>
        <p:spPr>
          <a:xfrm>
            <a:off x="6721511" y="6012007"/>
            <a:ext cx="2632002" cy="1384995"/>
          </a:xfrm>
          <a:prstGeom prst="rect">
            <a:avLst/>
          </a:prstGeom>
          <a:noFill/>
        </p:spPr>
        <p:txBody>
          <a:bodyPr wrap="square" rtlCol="0">
            <a:spAutoFit/>
          </a:bodyPr>
          <a:lstStyle/>
          <a:p>
            <a:r>
              <a:rPr lang="en-US" sz="2800" b="0" i="0">
                <a:effectLst/>
                <a:latin typeface="+mj-lt"/>
              </a:rPr>
              <a:t>Let’s Connect!</a:t>
            </a:r>
          </a:p>
          <a:p>
            <a:endParaRPr lang="en-US" sz="2800">
              <a:latin typeface="+mj-lt"/>
            </a:endParaRPr>
          </a:p>
          <a:p>
            <a:endParaRPr lang="en-US" sz="2800" dirty="0">
              <a:latin typeface="+mj-lt"/>
            </a:endParaRPr>
          </a:p>
        </p:txBody>
      </p:sp>
      <p:sp>
        <p:nvSpPr>
          <p:cNvPr id="8" name="TextBox 7">
            <a:extLst>
              <a:ext uri="{FF2B5EF4-FFF2-40B4-BE49-F238E27FC236}">
                <a16:creationId xmlns:a16="http://schemas.microsoft.com/office/drawing/2014/main" id="{CC46A7DD-1900-75FF-E4C3-87410B735C0B}"/>
              </a:ext>
            </a:extLst>
          </p:cNvPr>
          <p:cNvSpPr txBox="1"/>
          <p:nvPr/>
        </p:nvSpPr>
        <p:spPr>
          <a:xfrm>
            <a:off x="6721511" y="5642675"/>
            <a:ext cx="2987677" cy="369332"/>
          </a:xfrm>
          <a:prstGeom prst="rect">
            <a:avLst/>
          </a:prstGeom>
          <a:noFill/>
        </p:spPr>
        <p:txBody>
          <a:bodyPr wrap="none" rtlCol="0">
            <a:spAutoFit/>
          </a:bodyPr>
          <a:lstStyle/>
          <a:p>
            <a:r>
              <a:rPr lang="en-US">
                <a:latin typeface="+mj-lt"/>
              </a:rPr>
              <a:t>zac.odonnell@energycap.com</a:t>
            </a:r>
            <a:endParaRPr lang="en-US" dirty="0">
              <a:latin typeface="+mj-lt"/>
            </a:endParaRPr>
          </a:p>
        </p:txBody>
      </p:sp>
      <p:sp>
        <p:nvSpPr>
          <p:cNvPr id="9" name="TextBox 8">
            <a:hlinkClick r:id="rId3"/>
            <a:extLst>
              <a:ext uri="{FF2B5EF4-FFF2-40B4-BE49-F238E27FC236}">
                <a16:creationId xmlns:a16="http://schemas.microsoft.com/office/drawing/2014/main" id="{A9473F0B-2444-3688-2960-071D48061D92}"/>
              </a:ext>
            </a:extLst>
          </p:cNvPr>
          <p:cNvSpPr txBox="1"/>
          <p:nvPr/>
        </p:nvSpPr>
        <p:spPr>
          <a:xfrm>
            <a:off x="6721511" y="3546244"/>
            <a:ext cx="3731278" cy="369332"/>
          </a:xfrm>
          <a:prstGeom prst="rect">
            <a:avLst/>
          </a:prstGeom>
          <a:noFill/>
        </p:spPr>
        <p:txBody>
          <a:bodyPr wrap="none" rtlCol="0">
            <a:spAutoFit/>
          </a:bodyPr>
          <a:lstStyle/>
          <a:p>
            <a:r>
              <a:rPr lang="en-US" dirty="0"/>
              <a:t>https://www.energycap.com/careers</a:t>
            </a:r>
          </a:p>
        </p:txBody>
      </p:sp>
      <p:pic>
        <p:nvPicPr>
          <p:cNvPr id="14" name="Graphic 13">
            <a:extLst>
              <a:ext uri="{FF2B5EF4-FFF2-40B4-BE49-F238E27FC236}">
                <a16:creationId xmlns:a16="http://schemas.microsoft.com/office/drawing/2014/main" id="{D1D65D05-022F-D797-6527-E0364C6836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35402" y="3023266"/>
            <a:ext cx="4215896" cy="486450"/>
          </a:xfrm>
          <a:prstGeom prst="rect">
            <a:avLst/>
          </a:prstGeom>
        </p:spPr>
      </p:pic>
    </p:spTree>
    <p:extLst>
      <p:ext uri="{BB962C8B-B14F-4D97-AF65-F5344CB8AC3E}">
        <p14:creationId xmlns:p14="http://schemas.microsoft.com/office/powerpoint/2010/main" val="3308632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a:bodyPr>
          <a:lstStyle/>
          <a:p>
            <a:r>
              <a:rPr lang="en-US" sz="5400" dirty="0"/>
              <a:t>Image Upload (Client)</a:t>
            </a:r>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utoShape 4">
            <a:extLst>
              <a:ext uri="{FF2B5EF4-FFF2-40B4-BE49-F238E27FC236}">
                <a16:creationId xmlns:a16="http://schemas.microsoft.com/office/drawing/2014/main" id="{7F9B7C22-2B73-88FC-A288-4624C5BF2FC1}"/>
              </a:ext>
            </a:extLst>
          </p:cNvPr>
          <p:cNvSpPr>
            <a:spLocks noChangeAspect="1" noChangeArrowheads="1"/>
          </p:cNvSpPr>
          <p:nvPr/>
        </p:nvSpPr>
        <p:spPr bwMode="auto">
          <a:xfrm>
            <a:off x="2919413" y="239553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7C5D52F8-30E1-815B-FA1A-4FD009A9E785}"/>
              </a:ext>
            </a:extLst>
          </p:cNvPr>
          <p:cNvSpPr txBox="1"/>
          <p:nvPr/>
        </p:nvSpPr>
        <p:spPr>
          <a:xfrm>
            <a:off x="838200" y="2199176"/>
            <a:ext cx="10180770" cy="3539430"/>
          </a:xfrm>
          <a:prstGeom prst="rect">
            <a:avLst/>
          </a:prstGeom>
          <a:noFill/>
        </p:spPr>
        <p:txBody>
          <a:bodyPr wrap="square">
            <a:spAutoFit/>
          </a:bodyPr>
          <a:lstStyle/>
          <a:p>
            <a:r>
              <a:rPr lang="en-US" sz="3200" dirty="0"/>
              <a:t>The Bot Inspector needs to choose an image (or take a picture with their phone), make sure it looks ok, then upload it to be resized and attached to the correct bot.</a:t>
            </a:r>
          </a:p>
          <a:p>
            <a:endParaRPr lang="en-US" sz="3200" dirty="0"/>
          </a:p>
          <a:p>
            <a:r>
              <a:rPr lang="en-US" sz="3200" dirty="0"/>
              <a:t>This helps other builders know what they are up against, and audience members find the coolest looking bots to subscribe to.</a:t>
            </a:r>
          </a:p>
        </p:txBody>
      </p:sp>
    </p:spTree>
    <p:extLst>
      <p:ext uri="{BB962C8B-B14F-4D97-AF65-F5344CB8AC3E}">
        <p14:creationId xmlns:p14="http://schemas.microsoft.com/office/powerpoint/2010/main" val="1355300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a:bodyPr>
          <a:lstStyle/>
          <a:p>
            <a:r>
              <a:rPr lang="en-US" sz="5400" dirty="0"/>
              <a:t>Image Upload (Client)</a:t>
            </a:r>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utoShape 4">
            <a:extLst>
              <a:ext uri="{FF2B5EF4-FFF2-40B4-BE49-F238E27FC236}">
                <a16:creationId xmlns:a16="http://schemas.microsoft.com/office/drawing/2014/main" id="{7F9B7C22-2B73-88FC-A288-4624C5BF2FC1}"/>
              </a:ext>
            </a:extLst>
          </p:cNvPr>
          <p:cNvSpPr>
            <a:spLocks noChangeAspect="1" noChangeArrowheads="1"/>
          </p:cNvSpPr>
          <p:nvPr/>
        </p:nvSpPr>
        <p:spPr bwMode="auto">
          <a:xfrm>
            <a:off x="2919413" y="239553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7F28FC25-6113-F69C-3902-38A8FAD29ADA}"/>
              </a:ext>
            </a:extLst>
          </p:cNvPr>
          <p:cNvSpPr txBox="1"/>
          <p:nvPr/>
        </p:nvSpPr>
        <p:spPr>
          <a:xfrm>
            <a:off x="542783" y="2058925"/>
            <a:ext cx="10811018" cy="646331"/>
          </a:xfrm>
          <a:prstGeom prst="rect">
            <a:avLst/>
          </a:prstGeom>
          <a:noFill/>
        </p:spPr>
        <p:txBody>
          <a:bodyPr wrap="square" rtlCol="0">
            <a:spAutoFit/>
          </a:bodyPr>
          <a:lstStyle/>
          <a:p>
            <a:r>
              <a:rPr lang="en-US" dirty="0"/>
              <a:t>A simple input type=“file” automatically prompts for camera or upload on a phone, and allows uploading a picture you already took on a laptop</a:t>
            </a:r>
          </a:p>
        </p:txBody>
      </p:sp>
      <p:pic>
        <p:nvPicPr>
          <p:cNvPr id="19" name="Picture 18">
            <a:extLst>
              <a:ext uri="{FF2B5EF4-FFF2-40B4-BE49-F238E27FC236}">
                <a16:creationId xmlns:a16="http://schemas.microsoft.com/office/drawing/2014/main" id="{0B60B80E-4534-9979-3630-0F40D676A8D7}"/>
              </a:ext>
            </a:extLst>
          </p:cNvPr>
          <p:cNvPicPr>
            <a:picLocks noChangeAspect="1"/>
          </p:cNvPicPr>
          <p:nvPr/>
        </p:nvPicPr>
        <p:blipFill>
          <a:blip r:embed="rId2"/>
          <a:stretch>
            <a:fillRect/>
          </a:stretch>
        </p:blipFill>
        <p:spPr>
          <a:xfrm>
            <a:off x="662139" y="2794841"/>
            <a:ext cx="6925642" cy="209579"/>
          </a:xfrm>
          <a:prstGeom prst="rect">
            <a:avLst/>
          </a:prstGeom>
        </p:spPr>
      </p:pic>
      <p:pic>
        <p:nvPicPr>
          <p:cNvPr id="24" name="Picture 23">
            <a:extLst>
              <a:ext uri="{FF2B5EF4-FFF2-40B4-BE49-F238E27FC236}">
                <a16:creationId xmlns:a16="http://schemas.microsoft.com/office/drawing/2014/main" id="{34C8269D-341E-B5E6-5C53-725458D9CA52}"/>
              </a:ext>
            </a:extLst>
          </p:cNvPr>
          <p:cNvPicPr>
            <a:picLocks noChangeAspect="1"/>
          </p:cNvPicPr>
          <p:nvPr/>
        </p:nvPicPr>
        <p:blipFill>
          <a:blip r:embed="rId3"/>
          <a:stretch>
            <a:fillRect/>
          </a:stretch>
        </p:blipFill>
        <p:spPr>
          <a:xfrm>
            <a:off x="662139" y="3149675"/>
            <a:ext cx="4029637" cy="1190791"/>
          </a:xfrm>
          <a:prstGeom prst="rect">
            <a:avLst/>
          </a:prstGeom>
        </p:spPr>
      </p:pic>
      <p:sp>
        <p:nvSpPr>
          <p:cNvPr id="25" name="AutoShape 4">
            <a:extLst>
              <a:ext uri="{FF2B5EF4-FFF2-40B4-BE49-F238E27FC236}">
                <a16:creationId xmlns:a16="http://schemas.microsoft.com/office/drawing/2014/main" id="{7F9B7C22-2B73-88FC-A288-4624C5BF2FC1}"/>
              </a:ext>
            </a:extLst>
          </p:cNvPr>
          <p:cNvSpPr>
            <a:spLocks noChangeAspect="1" noChangeArrowheads="1"/>
          </p:cNvSpPr>
          <p:nvPr/>
        </p:nvSpPr>
        <p:spPr bwMode="auto">
          <a:xfrm>
            <a:off x="2992722" y="479128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TextBox 27">
            <a:extLst>
              <a:ext uri="{FF2B5EF4-FFF2-40B4-BE49-F238E27FC236}">
                <a16:creationId xmlns:a16="http://schemas.microsoft.com/office/drawing/2014/main" id="{7F28FC25-6113-F69C-3902-38A8FAD29ADA}"/>
              </a:ext>
            </a:extLst>
          </p:cNvPr>
          <p:cNvSpPr txBox="1"/>
          <p:nvPr/>
        </p:nvSpPr>
        <p:spPr>
          <a:xfrm>
            <a:off x="542782" y="4780390"/>
            <a:ext cx="10811018" cy="646331"/>
          </a:xfrm>
          <a:prstGeom prst="rect">
            <a:avLst/>
          </a:prstGeom>
          <a:noFill/>
        </p:spPr>
        <p:txBody>
          <a:bodyPr wrap="square" rtlCol="0">
            <a:spAutoFit/>
          </a:bodyPr>
          <a:lstStyle/>
          <a:p>
            <a:r>
              <a:rPr lang="en-US" dirty="0" err="1"/>
              <a:t>FileReader</a:t>
            </a:r>
            <a:r>
              <a:rPr lang="en-US" dirty="0"/>
              <a:t> (default </a:t>
            </a:r>
            <a:r>
              <a:rPr lang="en-US" dirty="0" err="1"/>
              <a:t>Javascript</a:t>
            </a:r>
            <a:r>
              <a:rPr lang="en-US" dirty="0"/>
              <a:t> API) has an event for when data changes that captures the image data. This is shown to the user as a preview and they can choose to rotate it if the EXIF data made it look wrong</a:t>
            </a:r>
          </a:p>
        </p:txBody>
      </p:sp>
      <p:pic>
        <p:nvPicPr>
          <p:cNvPr id="30" name="Picture 29">
            <a:extLst>
              <a:ext uri="{FF2B5EF4-FFF2-40B4-BE49-F238E27FC236}">
                <a16:creationId xmlns:a16="http://schemas.microsoft.com/office/drawing/2014/main" id="{5212E88F-72C0-9E21-0789-B4AECB3BDC10}"/>
              </a:ext>
            </a:extLst>
          </p:cNvPr>
          <p:cNvPicPr>
            <a:picLocks noChangeAspect="1"/>
          </p:cNvPicPr>
          <p:nvPr/>
        </p:nvPicPr>
        <p:blipFill>
          <a:blip r:embed="rId4"/>
          <a:stretch>
            <a:fillRect/>
          </a:stretch>
        </p:blipFill>
        <p:spPr>
          <a:xfrm>
            <a:off x="662139" y="5462749"/>
            <a:ext cx="4925112" cy="724001"/>
          </a:xfrm>
          <a:prstGeom prst="rect">
            <a:avLst/>
          </a:prstGeom>
        </p:spPr>
      </p:pic>
    </p:spTree>
    <p:extLst>
      <p:ext uri="{BB962C8B-B14F-4D97-AF65-F5344CB8AC3E}">
        <p14:creationId xmlns:p14="http://schemas.microsoft.com/office/powerpoint/2010/main" val="1528195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fontScale="90000"/>
          </a:bodyPr>
          <a:lstStyle/>
          <a:p>
            <a:r>
              <a:rPr lang="en-US" sz="5400" dirty="0"/>
              <a:t>Image Upload (Client)</a:t>
            </a:r>
            <a:br>
              <a:rPr lang="en-US" sz="5400" dirty="0"/>
            </a:br>
            <a:r>
              <a:rPr lang="en-US" sz="4000" dirty="0"/>
              <a:t>Firebase Storage</a:t>
            </a:r>
            <a:endParaRPr lang="en-US" sz="5400" dirty="0"/>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F28FC25-6113-F69C-3902-38A8FAD29ADA}"/>
              </a:ext>
            </a:extLst>
          </p:cNvPr>
          <p:cNvSpPr txBox="1"/>
          <p:nvPr/>
        </p:nvSpPr>
        <p:spPr>
          <a:xfrm>
            <a:off x="588830" y="2077712"/>
            <a:ext cx="10811018" cy="646331"/>
          </a:xfrm>
          <a:prstGeom prst="rect">
            <a:avLst/>
          </a:prstGeom>
          <a:noFill/>
        </p:spPr>
        <p:txBody>
          <a:bodyPr wrap="square" rtlCol="0">
            <a:spAutoFit/>
          </a:bodyPr>
          <a:lstStyle/>
          <a:p>
            <a:r>
              <a:rPr lang="en-US" dirty="0"/>
              <a:t>When user likes the preview (or finishes rotating) they can choose to publish. That uploads the file, reports progress, and then calls the custom </a:t>
            </a:r>
            <a:r>
              <a:rPr lang="en-US" dirty="0" err="1"/>
              <a:t>publishBotImage</a:t>
            </a:r>
            <a:r>
              <a:rPr lang="en-US" dirty="0"/>
              <a:t> http endpoint to kick off resize and connect everything</a:t>
            </a:r>
          </a:p>
        </p:txBody>
      </p:sp>
      <p:pic>
        <p:nvPicPr>
          <p:cNvPr id="6" name="Picture 5">
            <a:extLst>
              <a:ext uri="{FF2B5EF4-FFF2-40B4-BE49-F238E27FC236}">
                <a16:creationId xmlns:a16="http://schemas.microsoft.com/office/drawing/2014/main" id="{D52AD22F-DFF4-736F-C60D-A2B919B9CCF3}"/>
              </a:ext>
            </a:extLst>
          </p:cNvPr>
          <p:cNvPicPr>
            <a:picLocks noChangeAspect="1"/>
          </p:cNvPicPr>
          <p:nvPr/>
        </p:nvPicPr>
        <p:blipFill>
          <a:blip r:embed="rId2"/>
          <a:stretch>
            <a:fillRect/>
          </a:stretch>
        </p:blipFill>
        <p:spPr>
          <a:xfrm>
            <a:off x="588830" y="3768400"/>
            <a:ext cx="7744906" cy="3057952"/>
          </a:xfrm>
          <a:prstGeom prst="rect">
            <a:avLst/>
          </a:prstGeom>
        </p:spPr>
      </p:pic>
      <p:pic>
        <p:nvPicPr>
          <p:cNvPr id="11" name="Picture 10">
            <a:extLst>
              <a:ext uri="{FF2B5EF4-FFF2-40B4-BE49-F238E27FC236}">
                <a16:creationId xmlns:a16="http://schemas.microsoft.com/office/drawing/2014/main" id="{E87EA25B-BD31-9440-414A-C7548B803089}"/>
              </a:ext>
            </a:extLst>
          </p:cNvPr>
          <p:cNvPicPr>
            <a:picLocks noChangeAspect="1"/>
          </p:cNvPicPr>
          <p:nvPr/>
        </p:nvPicPr>
        <p:blipFill>
          <a:blip r:embed="rId3"/>
          <a:stretch>
            <a:fillRect/>
          </a:stretch>
        </p:blipFill>
        <p:spPr>
          <a:xfrm>
            <a:off x="588830" y="2972992"/>
            <a:ext cx="8106906" cy="276264"/>
          </a:xfrm>
          <a:prstGeom prst="rect">
            <a:avLst/>
          </a:prstGeom>
        </p:spPr>
      </p:pic>
      <p:pic>
        <p:nvPicPr>
          <p:cNvPr id="16" name="Picture 15">
            <a:extLst>
              <a:ext uri="{FF2B5EF4-FFF2-40B4-BE49-F238E27FC236}">
                <a16:creationId xmlns:a16="http://schemas.microsoft.com/office/drawing/2014/main" id="{9699BFDD-2752-3E40-8E0F-023F6DA7263D}"/>
              </a:ext>
            </a:extLst>
          </p:cNvPr>
          <p:cNvPicPr>
            <a:picLocks noChangeAspect="1"/>
          </p:cNvPicPr>
          <p:nvPr/>
        </p:nvPicPr>
        <p:blipFill>
          <a:blip r:embed="rId4"/>
          <a:stretch>
            <a:fillRect/>
          </a:stretch>
        </p:blipFill>
        <p:spPr>
          <a:xfrm>
            <a:off x="588830" y="3243187"/>
            <a:ext cx="4648849" cy="285790"/>
          </a:xfrm>
          <a:prstGeom prst="rect">
            <a:avLst/>
          </a:prstGeom>
        </p:spPr>
      </p:pic>
    </p:spTree>
    <p:extLst>
      <p:ext uri="{BB962C8B-B14F-4D97-AF65-F5344CB8AC3E}">
        <p14:creationId xmlns:p14="http://schemas.microsoft.com/office/powerpoint/2010/main" val="2033963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fontScale="90000"/>
          </a:bodyPr>
          <a:lstStyle/>
          <a:p>
            <a:r>
              <a:rPr lang="en-US" sz="5400" dirty="0"/>
              <a:t>Handling the Image (Server)</a:t>
            </a:r>
            <a:br>
              <a:rPr lang="en-US" sz="5400" dirty="0"/>
            </a:br>
            <a:r>
              <a:rPr lang="en-US" sz="4000" dirty="0"/>
              <a:t>Firebase HTTP Function</a:t>
            </a:r>
            <a:endParaRPr lang="en-US" sz="5400" dirty="0"/>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utoShape 4">
            <a:extLst>
              <a:ext uri="{FF2B5EF4-FFF2-40B4-BE49-F238E27FC236}">
                <a16:creationId xmlns:a16="http://schemas.microsoft.com/office/drawing/2014/main" id="{7F9B7C22-2B73-88FC-A288-4624C5BF2FC1}"/>
              </a:ext>
            </a:extLst>
          </p:cNvPr>
          <p:cNvSpPr>
            <a:spLocks noChangeAspect="1" noChangeArrowheads="1"/>
          </p:cNvSpPr>
          <p:nvPr/>
        </p:nvSpPr>
        <p:spPr bwMode="auto">
          <a:xfrm>
            <a:off x="2919413" y="239553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7C5D52F8-30E1-815B-FA1A-4FD009A9E785}"/>
              </a:ext>
            </a:extLst>
          </p:cNvPr>
          <p:cNvSpPr txBox="1"/>
          <p:nvPr/>
        </p:nvSpPr>
        <p:spPr>
          <a:xfrm>
            <a:off x="838200" y="2199176"/>
            <a:ext cx="10180770" cy="1569660"/>
          </a:xfrm>
          <a:prstGeom prst="rect">
            <a:avLst/>
          </a:prstGeom>
          <a:noFill/>
        </p:spPr>
        <p:txBody>
          <a:bodyPr wrap="square">
            <a:spAutoFit/>
          </a:bodyPr>
          <a:lstStyle/>
          <a:p>
            <a:r>
              <a:rPr lang="en-US" sz="3200" dirty="0"/>
              <a:t>Ok, the Upload happens, and we told the API to resize the image and attach it to the bot. How does that fancy stuff actually happen?</a:t>
            </a:r>
          </a:p>
        </p:txBody>
      </p:sp>
    </p:spTree>
    <p:extLst>
      <p:ext uri="{BB962C8B-B14F-4D97-AF65-F5344CB8AC3E}">
        <p14:creationId xmlns:p14="http://schemas.microsoft.com/office/powerpoint/2010/main" val="1283906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fontScale="90000"/>
          </a:bodyPr>
          <a:lstStyle/>
          <a:p>
            <a:r>
              <a:rPr lang="en-US" sz="5400" dirty="0"/>
              <a:t>Download from Storage (Server)</a:t>
            </a:r>
            <a:br>
              <a:rPr lang="en-US" sz="5400" dirty="0"/>
            </a:br>
            <a:r>
              <a:rPr lang="en-US" sz="4000" dirty="0"/>
              <a:t>Firebase Storage</a:t>
            </a:r>
            <a:endParaRPr lang="en-US" sz="5400" dirty="0"/>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C24C848-7410-857D-6B29-4F07CD04FDC1}"/>
              </a:ext>
            </a:extLst>
          </p:cNvPr>
          <p:cNvSpPr txBox="1"/>
          <p:nvPr/>
        </p:nvSpPr>
        <p:spPr>
          <a:xfrm>
            <a:off x="542783" y="2058925"/>
            <a:ext cx="10811018" cy="923330"/>
          </a:xfrm>
          <a:prstGeom prst="rect">
            <a:avLst/>
          </a:prstGeom>
          <a:noFill/>
        </p:spPr>
        <p:txBody>
          <a:bodyPr wrap="square" rtlCol="0">
            <a:spAutoFit/>
          </a:bodyPr>
          <a:lstStyle/>
          <a:p>
            <a:r>
              <a:rPr lang="en-US" dirty="0"/>
              <a:t>Before publishing, we uploaded the image to a public drop location to be able to use the native file upload and progress handling. Now when publishing we need to download the file to local disk to do resize and re-upload of thumbnails.</a:t>
            </a:r>
          </a:p>
        </p:txBody>
      </p:sp>
      <p:sp>
        <p:nvSpPr>
          <p:cNvPr id="9" name="AutoShape 4">
            <a:extLst>
              <a:ext uri="{FF2B5EF4-FFF2-40B4-BE49-F238E27FC236}">
                <a16:creationId xmlns:a16="http://schemas.microsoft.com/office/drawing/2014/main" id="{7F9B7C22-2B73-88FC-A288-4624C5BF2FC1}"/>
              </a:ext>
            </a:extLst>
          </p:cNvPr>
          <p:cNvSpPr>
            <a:spLocks noChangeAspect="1" noChangeArrowheads="1"/>
          </p:cNvSpPr>
          <p:nvPr/>
        </p:nvSpPr>
        <p:spPr bwMode="auto">
          <a:xfrm>
            <a:off x="2919413" y="239553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F4B67BCC-9F40-B77C-AE94-A38BA5C90466}"/>
              </a:ext>
            </a:extLst>
          </p:cNvPr>
          <p:cNvPicPr>
            <a:picLocks noChangeAspect="1"/>
          </p:cNvPicPr>
          <p:nvPr/>
        </p:nvPicPr>
        <p:blipFill>
          <a:blip r:embed="rId2"/>
          <a:stretch>
            <a:fillRect/>
          </a:stretch>
        </p:blipFill>
        <p:spPr>
          <a:xfrm>
            <a:off x="4903084" y="3132286"/>
            <a:ext cx="7220958" cy="2734057"/>
          </a:xfrm>
          <a:prstGeom prst="rect">
            <a:avLst/>
          </a:prstGeom>
        </p:spPr>
      </p:pic>
      <p:pic>
        <p:nvPicPr>
          <p:cNvPr id="8" name="Picture 7">
            <a:extLst>
              <a:ext uri="{FF2B5EF4-FFF2-40B4-BE49-F238E27FC236}">
                <a16:creationId xmlns:a16="http://schemas.microsoft.com/office/drawing/2014/main" id="{45DFED62-F516-BB40-042A-753EE8510F1C}"/>
              </a:ext>
            </a:extLst>
          </p:cNvPr>
          <p:cNvPicPr>
            <a:picLocks noChangeAspect="1"/>
          </p:cNvPicPr>
          <p:nvPr/>
        </p:nvPicPr>
        <p:blipFill>
          <a:blip r:embed="rId3"/>
          <a:stretch>
            <a:fillRect/>
          </a:stretch>
        </p:blipFill>
        <p:spPr>
          <a:xfrm>
            <a:off x="417957" y="3084095"/>
            <a:ext cx="4420217" cy="1276528"/>
          </a:xfrm>
          <a:prstGeom prst="rect">
            <a:avLst/>
          </a:prstGeom>
        </p:spPr>
      </p:pic>
      <p:sp>
        <p:nvSpPr>
          <p:cNvPr id="10" name="TextBox 9">
            <a:extLst>
              <a:ext uri="{FF2B5EF4-FFF2-40B4-BE49-F238E27FC236}">
                <a16:creationId xmlns:a16="http://schemas.microsoft.com/office/drawing/2014/main" id="{5B319BC3-B422-6420-E2DF-A802EACEE410}"/>
              </a:ext>
            </a:extLst>
          </p:cNvPr>
          <p:cNvSpPr txBox="1"/>
          <p:nvPr/>
        </p:nvSpPr>
        <p:spPr>
          <a:xfrm>
            <a:off x="309103" y="4564303"/>
            <a:ext cx="4529071" cy="369332"/>
          </a:xfrm>
          <a:prstGeom prst="rect">
            <a:avLst/>
          </a:prstGeom>
          <a:noFill/>
        </p:spPr>
        <p:txBody>
          <a:bodyPr wrap="square" rtlCol="0">
            <a:spAutoFit/>
          </a:bodyPr>
          <a:lstStyle/>
          <a:p>
            <a:r>
              <a:rPr lang="en-US" dirty="0"/>
              <a:t>… we get by with a little help from our friends</a:t>
            </a:r>
          </a:p>
        </p:txBody>
      </p:sp>
    </p:spTree>
    <p:extLst>
      <p:ext uri="{BB962C8B-B14F-4D97-AF65-F5344CB8AC3E}">
        <p14:creationId xmlns:p14="http://schemas.microsoft.com/office/powerpoint/2010/main" val="1333344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fontScale="90000"/>
          </a:bodyPr>
          <a:lstStyle/>
          <a:p>
            <a:r>
              <a:rPr lang="en-US" sz="5400" dirty="0"/>
              <a:t>Actually do the Resize (Server)</a:t>
            </a:r>
            <a:br>
              <a:rPr lang="en-US" sz="5400" dirty="0"/>
            </a:br>
            <a:r>
              <a:rPr lang="en-US" sz="3600" dirty="0" err="1"/>
              <a:t>ImageSharp</a:t>
            </a:r>
            <a:r>
              <a:rPr lang="en-US" sz="3600" dirty="0"/>
              <a:t> library</a:t>
            </a:r>
            <a:endParaRPr lang="en-US" sz="5400" dirty="0"/>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C24C848-7410-857D-6B29-4F07CD04FDC1}"/>
              </a:ext>
            </a:extLst>
          </p:cNvPr>
          <p:cNvSpPr txBox="1"/>
          <p:nvPr/>
        </p:nvSpPr>
        <p:spPr>
          <a:xfrm>
            <a:off x="542783" y="2058925"/>
            <a:ext cx="10811018" cy="369332"/>
          </a:xfrm>
          <a:prstGeom prst="rect">
            <a:avLst/>
          </a:prstGeom>
          <a:noFill/>
        </p:spPr>
        <p:txBody>
          <a:bodyPr wrap="square" rtlCol="0">
            <a:spAutoFit/>
          </a:bodyPr>
          <a:lstStyle/>
          <a:p>
            <a:r>
              <a:rPr lang="en-US" dirty="0"/>
              <a:t>Define the resize settings, and actually do the resize on disk</a:t>
            </a:r>
          </a:p>
        </p:txBody>
      </p:sp>
      <p:sp>
        <p:nvSpPr>
          <p:cNvPr id="9" name="AutoShape 4">
            <a:extLst>
              <a:ext uri="{FF2B5EF4-FFF2-40B4-BE49-F238E27FC236}">
                <a16:creationId xmlns:a16="http://schemas.microsoft.com/office/drawing/2014/main" id="{7F9B7C22-2B73-88FC-A288-4624C5BF2FC1}"/>
              </a:ext>
            </a:extLst>
          </p:cNvPr>
          <p:cNvSpPr>
            <a:spLocks noChangeAspect="1" noChangeArrowheads="1"/>
          </p:cNvSpPr>
          <p:nvPr/>
        </p:nvSpPr>
        <p:spPr bwMode="auto">
          <a:xfrm>
            <a:off x="2919413" y="239553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5B319BC3-B422-6420-E2DF-A802EACEE410}"/>
              </a:ext>
            </a:extLst>
          </p:cNvPr>
          <p:cNvSpPr txBox="1"/>
          <p:nvPr/>
        </p:nvSpPr>
        <p:spPr>
          <a:xfrm>
            <a:off x="374049" y="5092659"/>
            <a:ext cx="3013217" cy="646331"/>
          </a:xfrm>
          <a:prstGeom prst="rect">
            <a:avLst/>
          </a:prstGeom>
          <a:noFill/>
        </p:spPr>
        <p:txBody>
          <a:bodyPr wrap="square" rtlCol="0">
            <a:spAutoFit/>
          </a:bodyPr>
          <a:lstStyle/>
          <a:p>
            <a:r>
              <a:rPr lang="en-US" dirty="0"/>
              <a:t>… we get by with a little help from our friends</a:t>
            </a:r>
          </a:p>
        </p:txBody>
      </p:sp>
      <p:pic>
        <p:nvPicPr>
          <p:cNvPr id="5" name="Picture 4">
            <a:extLst>
              <a:ext uri="{FF2B5EF4-FFF2-40B4-BE49-F238E27FC236}">
                <a16:creationId xmlns:a16="http://schemas.microsoft.com/office/drawing/2014/main" id="{C67A63F6-BCC4-2632-0171-CDF26BC0415A}"/>
              </a:ext>
            </a:extLst>
          </p:cNvPr>
          <p:cNvPicPr>
            <a:picLocks noChangeAspect="1"/>
          </p:cNvPicPr>
          <p:nvPr/>
        </p:nvPicPr>
        <p:blipFill>
          <a:blip r:embed="rId2"/>
          <a:stretch>
            <a:fillRect/>
          </a:stretch>
        </p:blipFill>
        <p:spPr>
          <a:xfrm>
            <a:off x="542783" y="2428257"/>
            <a:ext cx="7182852" cy="1876687"/>
          </a:xfrm>
          <a:prstGeom prst="rect">
            <a:avLst/>
          </a:prstGeom>
        </p:spPr>
      </p:pic>
      <p:pic>
        <p:nvPicPr>
          <p:cNvPr id="11" name="Picture 10">
            <a:extLst>
              <a:ext uri="{FF2B5EF4-FFF2-40B4-BE49-F238E27FC236}">
                <a16:creationId xmlns:a16="http://schemas.microsoft.com/office/drawing/2014/main" id="{5F243B1F-9C55-4CD6-3847-FFD52C182610}"/>
              </a:ext>
            </a:extLst>
          </p:cNvPr>
          <p:cNvPicPr>
            <a:picLocks noChangeAspect="1"/>
          </p:cNvPicPr>
          <p:nvPr/>
        </p:nvPicPr>
        <p:blipFill>
          <a:blip r:embed="rId3"/>
          <a:stretch>
            <a:fillRect/>
          </a:stretch>
        </p:blipFill>
        <p:spPr>
          <a:xfrm>
            <a:off x="3852755" y="4495182"/>
            <a:ext cx="7592485" cy="2105319"/>
          </a:xfrm>
          <a:prstGeom prst="rect">
            <a:avLst/>
          </a:prstGeom>
        </p:spPr>
      </p:pic>
    </p:spTree>
    <p:extLst>
      <p:ext uri="{BB962C8B-B14F-4D97-AF65-F5344CB8AC3E}">
        <p14:creationId xmlns:p14="http://schemas.microsoft.com/office/powerpoint/2010/main" val="4024424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fontScale="90000"/>
          </a:bodyPr>
          <a:lstStyle/>
          <a:p>
            <a:r>
              <a:rPr lang="en-US" sz="5400" dirty="0"/>
              <a:t>Upload the Thumbnails (Server)</a:t>
            </a:r>
            <a:br>
              <a:rPr lang="en-US" sz="5400" dirty="0"/>
            </a:br>
            <a:r>
              <a:rPr lang="en-US" sz="4000" dirty="0"/>
              <a:t>Firebase Storage</a:t>
            </a:r>
            <a:endParaRPr lang="en-US" sz="5400" dirty="0"/>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C24C848-7410-857D-6B29-4F07CD04FDC1}"/>
              </a:ext>
            </a:extLst>
          </p:cNvPr>
          <p:cNvSpPr txBox="1"/>
          <p:nvPr/>
        </p:nvSpPr>
        <p:spPr>
          <a:xfrm>
            <a:off x="542783" y="2058925"/>
            <a:ext cx="10811018" cy="369332"/>
          </a:xfrm>
          <a:prstGeom prst="rect">
            <a:avLst/>
          </a:prstGeom>
          <a:noFill/>
        </p:spPr>
        <p:txBody>
          <a:bodyPr wrap="square" rtlCol="0">
            <a:spAutoFit/>
          </a:bodyPr>
          <a:lstStyle/>
          <a:p>
            <a:r>
              <a:rPr lang="en-US" dirty="0"/>
              <a:t>Upload the generated thumbnails back to storage in a way un-authenticated users can see them. Almost there!</a:t>
            </a:r>
          </a:p>
        </p:txBody>
      </p:sp>
      <p:sp>
        <p:nvSpPr>
          <p:cNvPr id="9" name="AutoShape 4">
            <a:extLst>
              <a:ext uri="{FF2B5EF4-FFF2-40B4-BE49-F238E27FC236}">
                <a16:creationId xmlns:a16="http://schemas.microsoft.com/office/drawing/2014/main" id="{7F9B7C22-2B73-88FC-A288-4624C5BF2FC1}"/>
              </a:ext>
            </a:extLst>
          </p:cNvPr>
          <p:cNvSpPr>
            <a:spLocks noChangeAspect="1" noChangeArrowheads="1"/>
          </p:cNvSpPr>
          <p:nvPr/>
        </p:nvSpPr>
        <p:spPr bwMode="auto">
          <a:xfrm>
            <a:off x="2919413" y="239553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BB94DE91-D773-D31C-22C2-95A1416A20A5}"/>
              </a:ext>
            </a:extLst>
          </p:cNvPr>
          <p:cNvPicPr>
            <a:picLocks noChangeAspect="1"/>
          </p:cNvPicPr>
          <p:nvPr/>
        </p:nvPicPr>
        <p:blipFill>
          <a:blip r:embed="rId2"/>
          <a:stretch>
            <a:fillRect/>
          </a:stretch>
        </p:blipFill>
        <p:spPr>
          <a:xfrm>
            <a:off x="542783" y="2631469"/>
            <a:ext cx="7649643" cy="2648320"/>
          </a:xfrm>
          <a:prstGeom prst="rect">
            <a:avLst/>
          </a:prstGeom>
        </p:spPr>
      </p:pic>
      <p:sp>
        <p:nvSpPr>
          <p:cNvPr id="7" name="TextBox 6">
            <a:extLst>
              <a:ext uri="{FF2B5EF4-FFF2-40B4-BE49-F238E27FC236}">
                <a16:creationId xmlns:a16="http://schemas.microsoft.com/office/drawing/2014/main" id="{5439371F-10CF-924C-7057-7579695C414C}"/>
              </a:ext>
            </a:extLst>
          </p:cNvPr>
          <p:cNvSpPr txBox="1"/>
          <p:nvPr/>
        </p:nvSpPr>
        <p:spPr>
          <a:xfrm>
            <a:off x="513136" y="5459190"/>
            <a:ext cx="10811018" cy="369332"/>
          </a:xfrm>
          <a:prstGeom prst="rect">
            <a:avLst/>
          </a:prstGeom>
          <a:noFill/>
        </p:spPr>
        <p:txBody>
          <a:bodyPr wrap="square" rtlCol="0">
            <a:spAutoFit/>
          </a:bodyPr>
          <a:lstStyle/>
          <a:p>
            <a:r>
              <a:rPr lang="en-US" dirty="0"/>
              <a:t>Then once all uploads are done we can clean up the local working directory</a:t>
            </a:r>
          </a:p>
        </p:txBody>
      </p:sp>
      <p:pic>
        <p:nvPicPr>
          <p:cNvPr id="12" name="Picture 11">
            <a:extLst>
              <a:ext uri="{FF2B5EF4-FFF2-40B4-BE49-F238E27FC236}">
                <a16:creationId xmlns:a16="http://schemas.microsoft.com/office/drawing/2014/main" id="{4BA55DAE-00DC-61DC-A707-44F710693458}"/>
              </a:ext>
            </a:extLst>
          </p:cNvPr>
          <p:cNvPicPr>
            <a:picLocks noChangeAspect="1"/>
          </p:cNvPicPr>
          <p:nvPr/>
        </p:nvPicPr>
        <p:blipFill>
          <a:blip r:embed="rId3"/>
          <a:stretch>
            <a:fillRect/>
          </a:stretch>
        </p:blipFill>
        <p:spPr>
          <a:xfrm>
            <a:off x="542783" y="5990726"/>
            <a:ext cx="3610479" cy="571580"/>
          </a:xfrm>
          <a:prstGeom prst="rect">
            <a:avLst/>
          </a:prstGeom>
        </p:spPr>
      </p:pic>
    </p:spTree>
    <p:extLst>
      <p:ext uri="{BB962C8B-B14F-4D97-AF65-F5344CB8AC3E}">
        <p14:creationId xmlns:p14="http://schemas.microsoft.com/office/powerpoint/2010/main" val="1288878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6C5E-63C4-4D15-BE72-FC60C903278C}"/>
              </a:ext>
            </a:extLst>
          </p:cNvPr>
          <p:cNvSpPr>
            <a:spLocks noGrp="1"/>
          </p:cNvSpPr>
          <p:nvPr>
            <p:ph type="title"/>
          </p:nvPr>
        </p:nvSpPr>
        <p:spPr>
          <a:xfrm>
            <a:off x="640080" y="325369"/>
            <a:ext cx="4897120" cy="1956841"/>
          </a:xfrm>
        </p:spPr>
        <p:txBody>
          <a:bodyPr vert="horz" lIns="91440" tIns="45720" rIns="91440" bIns="45720" rtlCol="0" anchor="b">
            <a:normAutofit fontScale="90000"/>
          </a:bodyPr>
          <a:lstStyle/>
          <a:p>
            <a:r>
              <a:rPr lang="en-US" sz="5400" dirty="0"/>
              <a:t>Additional Triggers</a:t>
            </a:r>
            <a:br>
              <a:rPr lang="en-US" sz="5400" dirty="0"/>
            </a:br>
            <a:r>
              <a:rPr lang="en-US" sz="3600" dirty="0"/>
              <a:t>Firebase Functions</a:t>
            </a:r>
            <a:endParaRPr lang="en-US" sz="5400" dirty="0"/>
          </a:p>
        </p:txBody>
      </p:sp>
      <p:sp>
        <p:nvSpPr>
          <p:cNvPr id="4" name="TextBox 3">
            <a:extLst>
              <a:ext uri="{FF2B5EF4-FFF2-40B4-BE49-F238E27FC236}">
                <a16:creationId xmlns:a16="http://schemas.microsoft.com/office/drawing/2014/main" id="{28494A0A-91D9-4385-59F4-C246ADE3D5F1}"/>
              </a:ext>
            </a:extLst>
          </p:cNvPr>
          <p:cNvSpPr txBox="1"/>
          <p:nvPr/>
        </p:nvSpPr>
        <p:spPr>
          <a:xfrm>
            <a:off x="640080" y="2910066"/>
            <a:ext cx="4572000" cy="3606573"/>
          </a:xfrm>
          <a:prstGeom prst="rect">
            <a:avLst/>
          </a:prstGeom>
        </p:spPr>
        <p:txBody>
          <a:bodyPr vert="horz" lIns="91440" tIns="45720" rIns="91440" bIns="45720" rtlCol="0">
            <a:normAutofit/>
          </a:bodyPr>
          <a:lstStyle/>
          <a:p>
            <a:pPr marL="342900" indent="-342900">
              <a:buFont typeface="+mj-lt"/>
              <a:buAutoNum type="arabicPeriod"/>
            </a:pPr>
            <a:r>
              <a:rPr lang="en-US" sz="2800" dirty="0"/>
              <a:t>Http Triggers (shown today)</a:t>
            </a:r>
          </a:p>
          <a:p>
            <a:pPr marL="342900" indent="-342900">
              <a:buFont typeface="+mj-lt"/>
              <a:buAutoNum type="arabicPeriod"/>
            </a:pPr>
            <a:r>
              <a:rPr lang="en-US" sz="2800" dirty="0"/>
              <a:t>Document or collection changes</a:t>
            </a:r>
          </a:p>
          <a:p>
            <a:pPr marL="342900" indent="-342900">
              <a:buFont typeface="+mj-lt"/>
              <a:buAutoNum type="arabicPeriod"/>
            </a:pPr>
            <a:r>
              <a:rPr lang="en-US" sz="2800" dirty="0"/>
              <a:t>Schedule triggers</a:t>
            </a:r>
          </a:p>
          <a:p>
            <a:pPr marL="342900" indent="-342900">
              <a:buFont typeface="+mj-lt"/>
              <a:buAutoNum type="arabicPeriod"/>
            </a:pPr>
            <a:r>
              <a:rPr lang="en-US" sz="2800" dirty="0"/>
              <a:t>Details available in appendix after the slides</a:t>
            </a:r>
          </a:p>
          <a:p>
            <a:pPr marL="342900" indent="-342900">
              <a:buFont typeface="+mj-lt"/>
              <a:buAutoNum type="arabicPeriod"/>
            </a:pPr>
            <a:endParaRPr lang="en-US" sz="2800" dirty="0"/>
          </a:p>
        </p:txBody>
      </p:sp>
      <p:pic>
        <p:nvPicPr>
          <p:cNvPr id="15" name="Content Placeholder 14" descr="Runners at a starting line">
            <a:extLst>
              <a:ext uri="{FF2B5EF4-FFF2-40B4-BE49-F238E27FC236}">
                <a16:creationId xmlns:a16="http://schemas.microsoft.com/office/drawing/2014/main" id="{EC444F1C-5FFB-4EF7-A54D-5D616CA7C05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541" r="1454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87948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8E0E7F-5DFE-B7A2-B456-3B017DAAB817}"/>
              </a:ext>
            </a:extLst>
          </p:cNvPr>
          <p:cNvPicPr>
            <a:picLocks noChangeAspect="1"/>
          </p:cNvPicPr>
          <p:nvPr/>
        </p:nvPicPr>
        <p:blipFill>
          <a:blip r:embed="rId3"/>
          <a:stretch>
            <a:fillRect/>
          </a:stretch>
        </p:blipFill>
        <p:spPr>
          <a:xfrm>
            <a:off x="3084829" y="104311"/>
            <a:ext cx="9107171" cy="6649378"/>
          </a:xfrm>
          <a:prstGeom prst="rect">
            <a:avLst/>
          </a:prstGeom>
        </p:spPr>
      </p:pic>
      <p:sp>
        <p:nvSpPr>
          <p:cNvPr id="2" name="Title 1">
            <a:extLst>
              <a:ext uri="{FF2B5EF4-FFF2-40B4-BE49-F238E27FC236}">
                <a16:creationId xmlns:a16="http://schemas.microsoft.com/office/drawing/2014/main" id="{5F7C6C5E-63C4-4D15-BE72-FC60C903278C}"/>
              </a:ext>
            </a:extLst>
          </p:cNvPr>
          <p:cNvSpPr>
            <a:spLocks noGrp="1"/>
          </p:cNvSpPr>
          <p:nvPr>
            <p:ph type="title"/>
          </p:nvPr>
        </p:nvSpPr>
        <p:spPr>
          <a:xfrm>
            <a:off x="640080" y="325369"/>
            <a:ext cx="2444749" cy="3309082"/>
          </a:xfrm>
        </p:spPr>
        <p:txBody>
          <a:bodyPr vert="horz" lIns="91440" tIns="45720" rIns="91440" bIns="45720" rtlCol="0" anchor="b">
            <a:normAutofit fontScale="90000"/>
          </a:bodyPr>
          <a:lstStyle/>
          <a:p>
            <a:r>
              <a:rPr lang="en-US" dirty="0"/>
              <a:t>Demo</a:t>
            </a:r>
            <a:br>
              <a:rPr lang="en-US" dirty="0"/>
            </a:br>
            <a:r>
              <a:rPr lang="en-US" dirty="0"/>
              <a:t>Behind the Scenes:</a:t>
            </a:r>
            <a:br>
              <a:rPr lang="en-US" dirty="0"/>
            </a:br>
            <a:br>
              <a:rPr lang="en-US" dirty="0"/>
            </a:br>
            <a:r>
              <a:rPr lang="en-US" dirty="0"/>
              <a:t>Safety Inspection</a:t>
            </a:r>
          </a:p>
        </p:txBody>
      </p:sp>
      <p:sp>
        <p:nvSpPr>
          <p:cNvPr id="4" name="TextBox 3">
            <a:extLst>
              <a:ext uri="{FF2B5EF4-FFF2-40B4-BE49-F238E27FC236}">
                <a16:creationId xmlns:a16="http://schemas.microsoft.com/office/drawing/2014/main" id="{28494A0A-91D9-4385-59F4-C246ADE3D5F1}"/>
              </a:ext>
            </a:extLst>
          </p:cNvPr>
          <p:cNvSpPr txBox="1"/>
          <p:nvPr/>
        </p:nvSpPr>
        <p:spPr>
          <a:xfrm>
            <a:off x="640080" y="4791919"/>
            <a:ext cx="4572000" cy="1724720"/>
          </a:xfrm>
          <a:prstGeom prst="rect">
            <a:avLst/>
          </a:prstGeom>
          <a:solidFill>
            <a:schemeClr val="accent6">
              <a:lumMod val="20000"/>
              <a:lumOff val="80000"/>
            </a:schemeClr>
          </a:solidFill>
        </p:spPr>
        <p:txBody>
          <a:bodyPr vert="horz" lIns="91440" tIns="45720" rIns="91440" bIns="45720" rtlCol="0">
            <a:normAutofit lnSpcReduction="10000"/>
          </a:bodyPr>
          <a:lstStyle/>
          <a:p>
            <a:pPr marL="342900" indent="-342900">
              <a:buFont typeface="+mj-lt"/>
              <a:buAutoNum type="arabicPeriod"/>
            </a:pPr>
            <a:r>
              <a:rPr lang="en-US" sz="2800" dirty="0"/>
              <a:t>Inspection of Technical Basher on the phone</a:t>
            </a:r>
          </a:p>
          <a:p>
            <a:pPr marL="342900" indent="-342900">
              <a:buFont typeface="+mj-lt"/>
              <a:buAutoNum type="arabicPeriod"/>
            </a:pPr>
            <a:r>
              <a:rPr lang="en-US" sz="2800" dirty="0"/>
              <a:t>This time watch from the Firebase Console</a:t>
            </a:r>
          </a:p>
        </p:txBody>
      </p:sp>
      <p:sp>
        <p:nvSpPr>
          <p:cNvPr id="8" name="Rectangle 7">
            <a:extLst>
              <a:ext uri="{FF2B5EF4-FFF2-40B4-BE49-F238E27FC236}">
                <a16:creationId xmlns:a16="http://schemas.microsoft.com/office/drawing/2014/main" id="{F5B20595-6C34-E136-C9D5-2083D23D183A}"/>
              </a:ext>
            </a:extLst>
          </p:cNvPr>
          <p:cNvSpPr/>
          <p:nvPr/>
        </p:nvSpPr>
        <p:spPr>
          <a:xfrm>
            <a:off x="8958805" y="3428999"/>
            <a:ext cx="2951544" cy="308763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544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6C5E-63C4-4D15-BE72-FC60C903278C}"/>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Fight Robots, Fight!</a:t>
            </a:r>
          </a:p>
        </p:txBody>
      </p:sp>
      <p:sp>
        <p:nvSpPr>
          <p:cNvPr id="2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C244BDA3-A886-A999-73C2-A8FAC57F7D99}"/>
              </a:ext>
            </a:extLst>
          </p:cNvPr>
          <p:cNvSpPr>
            <a:spLocks noGrp="1"/>
          </p:cNvSpPr>
          <p:nvPr>
            <p:ph idx="1"/>
          </p:nvPr>
        </p:nvSpPr>
        <p:spPr>
          <a:xfrm>
            <a:off x="640080" y="2872899"/>
            <a:ext cx="4243589" cy="3320668"/>
          </a:xfrm>
        </p:spPr>
        <p:txBody>
          <a:bodyPr vert="horz" lIns="91440" tIns="45720" rIns="91440" bIns="45720" rtlCol="0">
            <a:normAutofit/>
          </a:bodyPr>
          <a:lstStyle/>
          <a:p>
            <a:pPr marL="457200">
              <a:spcAft>
                <a:spcPts val="600"/>
              </a:spcAft>
            </a:pPr>
            <a:r>
              <a:rPr lang="en-US" sz="2200" dirty="0"/>
              <a:t>Watching the fight list on the client</a:t>
            </a:r>
          </a:p>
          <a:p>
            <a:pPr marL="457200">
              <a:spcAft>
                <a:spcPts val="600"/>
              </a:spcAft>
            </a:pPr>
            <a:r>
              <a:rPr lang="en-US" sz="2200" dirty="0"/>
              <a:t>Chaining multiple subscriptions for device, event, and fight list updates so no matter what changes, the app reacts</a:t>
            </a:r>
          </a:p>
          <a:p>
            <a:pPr marL="457200">
              <a:spcAft>
                <a:spcPts val="600"/>
              </a:spcAft>
            </a:pPr>
            <a:endParaRPr lang="en-US" sz="2200" dirty="0"/>
          </a:p>
        </p:txBody>
      </p:sp>
      <p:pic>
        <p:nvPicPr>
          <p:cNvPr id="12" name="Picture 11">
            <a:extLst>
              <a:ext uri="{FF2B5EF4-FFF2-40B4-BE49-F238E27FC236}">
                <a16:creationId xmlns:a16="http://schemas.microsoft.com/office/drawing/2014/main" id="{66C1A251-9671-22BB-2114-54BDA808EAF5}"/>
              </a:ext>
            </a:extLst>
          </p:cNvPr>
          <p:cNvPicPr>
            <a:picLocks noChangeAspect="1"/>
          </p:cNvPicPr>
          <p:nvPr/>
        </p:nvPicPr>
        <p:blipFill>
          <a:blip r:embed="rId2">
            <a:extLst>
              <a:ext uri="{28A0092B-C50C-407E-A947-70E740481C1C}">
                <a14:useLocalDpi xmlns:a14="http://schemas.microsoft.com/office/drawing/2010/main" val="0"/>
              </a:ext>
            </a:extLst>
          </a:blip>
          <a:srcRect l="20371" r="2037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764539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a:bodyPr>
          <a:lstStyle/>
          <a:p>
            <a:r>
              <a:rPr lang="en-US" sz="5400" dirty="0"/>
              <a:t>Goals of the Talk</a:t>
            </a:r>
          </a:p>
        </p:txBody>
      </p:sp>
      <p:sp>
        <p:nvSpPr>
          <p:cNvPr id="9" name="AutoShape 4">
            <a:extLst>
              <a:ext uri="{FF2B5EF4-FFF2-40B4-BE49-F238E27FC236}">
                <a16:creationId xmlns:a16="http://schemas.microsoft.com/office/drawing/2014/main" id="{7F9B7C22-2B73-88FC-A288-4624C5BF2FC1}"/>
              </a:ext>
            </a:extLst>
          </p:cNvPr>
          <p:cNvSpPr>
            <a:spLocks noChangeAspect="1" noChangeArrowheads="1"/>
          </p:cNvSpPr>
          <p:nvPr/>
        </p:nvSpPr>
        <p:spPr bwMode="auto">
          <a:xfrm>
            <a:off x="2919413" y="239553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7C5D52F8-30E1-815B-FA1A-4FD009A9E785}"/>
              </a:ext>
            </a:extLst>
          </p:cNvPr>
          <p:cNvSpPr txBox="1"/>
          <p:nvPr/>
        </p:nvSpPr>
        <p:spPr>
          <a:xfrm>
            <a:off x="401320" y="2148564"/>
            <a:ext cx="5897880" cy="4031873"/>
          </a:xfrm>
          <a:prstGeom prst="rect">
            <a:avLst/>
          </a:prstGeom>
          <a:noFill/>
        </p:spPr>
        <p:txBody>
          <a:bodyPr wrap="square">
            <a:spAutoFit/>
          </a:bodyPr>
          <a:lstStyle/>
          <a:p>
            <a:r>
              <a:rPr lang="en-US" sz="3200" dirty="0"/>
              <a:t>This talk </a:t>
            </a:r>
            <a:r>
              <a:rPr lang="en-US" sz="3200" b="1" dirty="0"/>
              <a:t>WILL</a:t>
            </a:r>
            <a:r>
              <a:rPr lang="en-US" sz="3200" dirty="0"/>
              <a:t>…</a:t>
            </a:r>
          </a:p>
          <a:p>
            <a:endParaRPr lang="en-US" sz="3200" dirty="0"/>
          </a:p>
          <a:p>
            <a:pPr marL="514350" indent="-514350">
              <a:buFont typeface="+mj-lt"/>
              <a:buAutoNum type="arabicPeriod"/>
            </a:pPr>
            <a:r>
              <a:rPr lang="en-US" sz="3200" dirty="0"/>
              <a:t>Introduce Concepts</a:t>
            </a:r>
          </a:p>
          <a:p>
            <a:pPr marL="514350" indent="-514350">
              <a:buFont typeface="+mj-lt"/>
              <a:buAutoNum type="arabicPeriod"/>
            </a:pPr>
            <a:r>
              <a:rPr lang="en-US" sz="3200" dirty="0"/>
              <a:t>Show real examples in action</a:t>
            </a:r>
          </a:p>
          <a:p>
            <a:pPr marL="514350" indent="-514350">
              <a:buFont typeface="+mj-lt"/>
              <a:buAutoNum type="arabicPeriod"/>
            </a:pPr>
            <a:r>
              <a:rPr lang="en-US" sz="3200" dirty="0"/>
              <a:t>Show a simple hosting solution</a:t>
            </a:r>
          </a:p>
          <a:p>
            <a:pPr marL="514350" indent="-514350">
              <a:buFont typeface="+mj-lt"/>
              <a:buAutoNum type="arabicPeriod"/>
            </a:pPr>
            <a:r>
              <a:rPr lang="en-US" sz="3200" dirty="0"/>
              <a:t>Include extra detail slides for later</a:t>
            </a:r>
          </a:p>
          <a:p>
            <a:pPr marL="514350" indent="-514350">
              <a:buFont typeface="+mj-lt"/>
              <a:buAutoNum type="arabicPeriod"/>
            </a:pPr>
            <a:endParaRPr lang="en-US" sz="3200" dirty="0"/>
          </a:p>
        </p:txBody>
      </p:sp>
      <p:sp>
        <p:nvSpPr>
          <p:cNvPr id="3" name="TextBox 2">
            <a:extLst>
              <a:ext uri="{FF2B5EF4-FFF2-40B4-BE49-F238E27FC236}">
                <a16:creationId xmlns:a16="http://schemas.microsoft.com/office/drawing/2014/main" id="{B5686F7A-43EB-6B0E-82FD-9DEA135681D5}"/>
              </a:ext>
            </a:extLst>
          </p:cNvPr>
          <p:cNvSpPr txBox="1"/>
          <p:nvPr/>
        </p:nvSpPr>
        <p:spPr>
          <a:xfrm>
            <a:off x="7106920" y="2148564"/>
            <a:ext cx="5339080" cy="4524315"/>
          </a:xfrm>
          <a:prstGeom prst="rect">
            <a:avLst/>
          </a:prstGeom>
          <a:noFill/>
        </p:spPr>
        <p:txBody>
          <a:bodyPr wrap="square">
            <a:spAutoFit/>
          </a:bodyPr>
          <a:lstStyle/>
          <a:p>
            <a:r>
              <a:rPr lang="en-US" sz="3200" dirty="0"/>
              <a:t>This talk </a:t>
            </a:r>
            <a:r>
              <a:rPr lang="en-US" sz="3200" b="1" dirty="0"/>
              <a:t>WILL NOT</a:t>
            </a:r>
            <a:r>
              <a:rPr lang="en-US" sz="3200" dirty="0"/>
              <a:t>…</a:t>
            </a:r>
          </a:p>
          <a:p>
            <a:endParaRPr lang="en-US" sz="3200" dirty="0"/>
          </a:p>
          <a:p>
            <a:pPr marL="514350" indent="-514350">
              <a:buFont typeface="+mj-lt"/>
              <a:buAutoNum type="arabicPeriod"/>
            </a:pPr>
            <a:r>
              <a:rPr lang="en-US" sz="3200" dirty="0"/>
              <a:t>Cover everything from scratch</a:t>
            </a:r>
          </a:p>
          <a:p>
            <a:pPr marL="514350" indent="-514350">
              <a:buFont typeface="+mj-lt"/>
              <a:buAutoNum type="arabicPeriod"/>
            </a:pPr>
            <a:r>
              <a:rPr lang="en-US" sz="3200" dirty="0"/>
              <a:t>Dig into all the details</a:t>
            </a:r>
          </a:p>
          <a:p>
            <a:pPr marL="514350" indent="-514350">
              <a:buFont typeface="+mj-lt"/>
              <a:buAutoNum type="arabicPeriod"/>
            </a:pPr>
            <a:r>
              <a:rPr lang="en-US" sz="3200" dirty="0"/>
              <a:t>Be perfect. We’re all learning here.</a:t>
            </a:r>
          </a:p>
          <a:p>
            <a:pPr marL="514350" indent="-514350">
              <a:buFont typeface="+mj-lt"/>
              <a:buAutoNum type="arabicPeriod"/>
            </a:pPr>
            <a:endParaRPr lang="en-US" sz="3200" dirty="0"/>
          </a:p>
          <a:p>
            <a:pPr marL="514350" indent="-514350">
              <a:buFont typeface="+mj-lt"/>
              <a:buAutoNum type="arabicPeriod"/>
            </a:pPr>
            <a:endParaRPr lang="en-US" sz="3200" dirty="0"/>
          </a:p>
        </p:txBody>
      </p:sp>
    </p:spTree>
    <p:extLst>
      <p:ext uri="{BB962C8B-B14F-4D97-AF65-F5344CB8AC3E}">
        <p14:creationId xmlns:p14="http://schemas.microsoft.com/office/powerpoint/2010/main" val="3644789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fontScale="90000"/>
          </a:bodyPr>
          <a:lstStyle/>
          <a:p>
            <a:r>
              <a:rPr lang="en-US" sz="5400" dirty="0"/>
              <a:t>Watching a Document for updates</a:t>
            </a:r>
            <a:br>
              <a:rPr lang="en-US" sz="5400" dirty="0"/>
            </a:br>
            <a:r>
              <a:rPr lang="en-US" sz="3600" dirty="0" err="1"/>
              <a:t>AngularFire</a:t>
            </a:r>
            <a:r>
              <a:rPr lang="en-US" sz="3600" dirty="0"/>
              <a:t> client library</a:t>
            </a:r>
            <a:endParaRPr lang="en-US" sz="5400" dirty="0"/>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utoShape 4">
            <a:extLst>
              <a:ext uri="{FF2B5EF4-FFF2-40B4-BE49-F238E27FC236}">
                <a16:creationId xmlns:a16="http://schemas.microsoft.com/office/drawing/2014/main" id="{5FD0BE73-0276-C26E-79ED-6A38E54EF219}"/>
              </a:ext>
            </a:extLst>
          </p:cNvPr>
          <p:cNvSpPr>
            <a:spLocks noChangeAspect="1" noChangeArrowheads="1"/>
          </p:cNvSpPr>
          <p:nvPr/>
        </p:nvSpPr>
        <p:spPr bwMode="auto">
          <a:xfrm>
            <a:off x="2919413" y="239553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F42CA9D2-E266-5B94-C8BA-34C1EF55DF91}"/>
              </a:ext>
            </a:extLst>
          </p:cNvPr>
          <p:cNvSpPr txBox="1"/>
          <p:nvPr/>
        </p:nvSpPr>
        <p:spPr>
          <a:xfrm>
            <a:off x="817103" y="2058925"/>
            <a:ext cx="10811018" cy="369332"/>
          </a:xfrm>
          <a:prstGeom prst="rect">
            <a:avLst/>
          </a:prstGeom>
          <a:noFill/>
        </p:spPr>
        <p:txBody>
          <a:bodyPr wrap="square" rtlCol="0">
            <a:spAutoFit/>
          </a:bodyPr>
          <a:lstStyle/>
          <a:p>
            <a:r>
              <a:rPr lang="en-US" dirty="0" err="1"/>
              <a:t>AngularFire</a:t>
            </a:r>
            <a:r>
              <a:rPr lang="en-US" dirty="0"/>
              <a:t> makes observables that fire on any doc update a one-liner. </a:t>
            </a:r>
          </a:p>
        </p:txBody>
      </p:sp>
      <p:sp>
        <p:nvSpPr>
          <p:cNvPr id="19" name="AutoShape 4">
            <a:extLst>
              <a:ext uri="{FF2B5EF4-FFF2-40B4-BE49-F238E27FC236}">
                <a16:creationId xmlns:a16="http://schemas.microsoft.com/office/drawing/2014/main" id="{D2B25884-169B-E252-05B3-6920672B9A4B}"/>
              </a:ext>
            </a:extLst>
          </p:cNvPr>
          <p:cNvSpPr>
            <a:spLocks noChangeAspect="1" noChangeArrowheads="1"/>
          </p:cNvSpPr>
          <p:nvPr/>
        </p:nvSpPr>
        <p:spPr bwMode="auto">
          <a:xfrm>
            <a:off x="3193733" y="239553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TextBox 19">
            <a:extLst>
              <a:ext uri="{FF2B5EF4-FFF2-40B4-BE49-F238E27FC236}">
                <a16:creationId xmlns:a16="http://schemas.microsoft.com/office/drawing/2014/main" id="{8D844CDE-D250-4E3C-05B2-86084715654D}"/>
              </a:ext>
            </a:extLst>
          </p:cNvPr>
          <p:cNvSpPr txBox="1"/>
          <p:nvPr/>
        </p:nvSpPr>
        <p:spPr>
          <a:xfrm>
            <a:off x="838200" y="5243464"/>
            <a:ext cx="11208034" cy="369332"/>
          </a:xfrm>
          <a:prstGeom prst="rect">
            <a:avLst/>
          </a:prstGeom>
          <a:noFill/>
        </p:spPr>
        <p:txBody>
          <a:bodyPr wrap="square" rtlCol="0">
            <a:spAutoFit/>
          </a:bodyPr>
          <a:lstStyle/>
          <a:p>
            <a:r>
              <a:rPr lang="en-US" dirty="0"/>
              <a:t>Using it to trigger code that reacts is trivial too</a:t>
            </a:r>
          </a:p>
        </p:txBody>
      </p:sp>
      <p:pic>
        <p:nvPicPr>
          <p:cNvPr id="21" name="Picture 20">
            <a:extLst>
              <a:ext uri="{FF2B5EF4-FFF2-40B4-BE49-F238E27FC236}">
                <a16:creationId xmlns:a16="http://schemas.microsoft.com/office/drawing/2014/main" id="{CEF4D3B7-8D6A-B95E-175A-C122A56EBA00}"/>
              </a:ext>
            </a:extLst>
          </p:cNvPr>
          <p:cNvPicPr>
            <a:picLocks noChangeAspect="1"/>
          </p:cNvPicPr>
          <p:nvPr/>
        </p:nvPicPr>
        <p:blipFill>
          <a:blip r:embed="rId2"/>
          <a:stretch>
            <a:fillRect/>
          </a:stretch>
        </p:blipFill>
        <p:spPr>
          <a:xfrm>
            <a:off x="894096" y="2603652"/>
            <a:ext cx="4324954" cy="247685"/>
          </a:xfrm>
          <a:prstGeom prst="rect">
            <a:avLst/>
          </a:prstGeom>
        </p:spPr>
      </p:pic>
      <p:pic>
        <p:nvPicPr>
          <p:cNvPr id="22" name="Picture 21">
            <a:extLst>
              <a:ext uri="{FF2B5EF4-FFF2-40B4-BE49-F238E27FC236}">
                <a16:creationId xmlns:a16="http://schemas.microsoft.com/office/drawing/2014/main" id="{D14F5455-9ABD-43D3-411C-A593D920B78B}"/>
              </a:ext>
            </a:extLst>
          </p:cNvPr>
          <p:cNvPicPr>
            <a:picLocks noChangeAspect="1"/>
          </p:cNvPicPr>
          <p:nvPr/>
        </p:nvPicPr>
        <p:blipFill>
          <a:blip r:embed="rId3"/>
          <a:stretch>
            <a:fillRect/>
          </a:stretch>
        </p:blipFill>
        <p:spPr>
          <a:xfrm>
            <a:off x="894096" y="3026732"/>
            <a:ext cx="9612066" cy="1876687"/>
          </a:xfrm>
          <a:prstGeom prst="rect">
            <a:avLst/>
          </a:prstGeom>
        </p:spPr>
      </p:pic>
      <p:sp>
        <p:nvSpPr>
          <p:cNvPr id="23" name="Rectangle 22">
            <a:extLst>
              <a:ext uri="{FF2B5EF4-FFF2-40B4-BE49-F238E27FC236}">
                <a16:creationId xmlns:a16="http://schemas.microsoft.com/office/drawing/2014/main" id="{37E2973B-5251-64C7-9521-3ABA4764F985}"/>
              </a:ext>
            </a:extLst>
          </p:cNvPr>
          <p:cNvSpPr/>
          <p:nvPr/>
        </p:nvSpPr>
        <p:spPr>
          <a:xfrm>
            <a:off x="1112520" y="3728719"/>
            <a:ext cx="7290249" cy="26390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BF9A514-5C2A-AE9E-5681-00C5EDEC5560}"/>
              </a:ext>
            </a:extLst>
          </p:cNvPr>
          <p:cNvPicPr>
            <a:picLocks noChangeAspect="1"/>
          </p:cNvPicPr>
          <p:nvPr/>
        </p:nvPicPr>
        <p:blipFill>
          <a:blip r:embed="rId4"/>
          <a:stretch>
            <a:fillRect/>
          </a:stretch>
        </p:blipFill>
        <p:spPr>
          <a:xfrm>
            <a:off x="894096" y="5778400"/>
            <a:ext cx="7430537" cy="714475"/>
          </a:xfrm>
          <a:prstGeom prst="rect">
            <a:avLst/>
          </a:prstGeom>
        </p:spPr>
      </p:pic>
    </p:spTree>
    <p:extLst>
      <p:ext uri="{BB962C8B-B14F-4D97-AF65-F5344CB8AC3E}">
        <p14:creationId xmlns:p14="http://schemas.microsoft.com/office/powerpoint/2010/main" val="2722816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fontScale="90000"/>
          </a:bodyPr>
          <a:lstStyle/>
          <a:p>
            <a:r>
              <a:rPr lang="en-US" sz="5400" dirty="0"/>
              <a:t>Chaining </a:t>
            </a:r>
            <a:r>
              <a:rPr lang="en-US" sz="5400" dirty="0" err="1"/>
              <a:t>Subscriptoins</a:t>
            </a:r>
            <a:br>
              <a:rPr lang="en-US" sz="5400" dirty="0"/>
            </a:br>
            <a:r>
              <a:rPr lang="en-US" sz="3600" dirty="0" err="1"/>
              <a:t>AngularFire</a:t>
            </a:r>
            <a:r>
              <a:rPr lang="en-US" sz="3600" dirty="0"/>
              <a:t> client library + RXJS</a:t>
            </a:r>
            <a:endParaRPr lang="en-US" sz="5400" dirty="0"/>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utoShape 4">
            <a:extLst>
              <a:ext uri="{FF2B5EF4-FFF2-40B4-BE49-F238E27FC236}">
                <a16:creationId xmlns:a16="http://schemas.microsoft.com/office/drawing/2014/main" id="{7F9B7C22-2B73-88FC-A288-4624C5BF2FC1}"/>
              </a:ext>
            </a:extLst>
          </p:cNvPr>
          <p:cNvSpPr>
            <a:spLocks noChangeAspect="1" noChangeArrowheads="1"/>
          </p:cNvSpPr>
          <p:nvPr/>
        </p:nvSpPr>
        <p:spPr bwMode="auto">
          <a:xfrm>
            <a:off x="2919413" y="239553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EC24C848-7410-857D-6B29-4F07CD04FDC1}"/>
              </a:ext>
            </a:extLst>
          </p:cNvPr>
          <p:cNvSpPr txBox="1"/>
          <p:nvPr/>
        </p:nvSpPr>
        <p:spPr>
          <a:xfrm>
            <a:off x="817103" y="2058925"/>
            <a:ext cx="10811018" cy="923330"/>
          </a:xfrm>
          <a:prstGeom prst="rect">
            <a:avLst/>
          </a:prstGeom>
          <a:noFill/>
        </p:spPr>
        <p:txBody>
          <a:bodyPr wrap="square" rtlCol="0">
            <a:spAutoFit/>
          </a:bodyPr>
          <a:lstStyle/>
          <a:p>
            <a:r>
              <a:rPr lang="en-US" dirty="0"/>
              <a:t>If the user changes what event they are viewing, or the event has a new robot added, or the fight list updates with new fights on the list… we need to react and update the fight list itself to have the right names listed, with the right links. RXJS and AngularFire2 make this super easy.</a:t>
            </a:r>
          </a:p>
        </p:txBody>
      </p:sp>
      <p:sp>
        <p:nvSpPr>
          <p:cNvPr id="10" name="TextBox 9">
            <a:extLst>
              <a:ext uri="{FF2B5EF4-FFF2-40B4-BE49-F238E27FC236}">
                <a16:creationId xmlns:a16="http://schemas.microsoft.com/office/drawing/2014/main" id="{5B319BC3-B422-6420-E2DF-A802EACEE410}"/>
              </a:ext>
            </a:extLst>
          </p:cNvPr>
          <p:cNvSpPr txBox="1"/>
          <p:nvPr/>
        </p:nvSpPr>
        <p:spPr>
          <a:xfrm>
            <a:off x="838200" y="5243464"/>
            <a:ext cx="11208034" cy="369332"/>
          </a:xfrm>
          <a:prstGeom prst="rect">
            <a:avLst/>
          </a:prstGeom>
          <a:noFill/>
        </p:spPr>
        <p:txBody>
          <a:bodyPr wrap="square" rtlCol="0">
            <a:spAutoFit/>
          </a:bodyPr>
          <a:lstStyle/>
          <a:p>
            <a:r>
              <a:rPr lang="en-US" dirty="0"/>
              <a:t>Using it to trigger code that reacts is trivial too</a:t>
            </a:r>
          </a:p>
        </p:txBody>
      </p:sp>
      <p:pic>
        <p:nvPicPr>
          <p:cNvPr id="8" name="Picture 7">
            <a:extLst>
              <a:ext uri="{FF2B5EF4-FFF2-40B4-BE49-F238E27FC236}">
                <a16:creationId xmlns:a16="http://schemas.microsoft.com/office/drawing/2014/main" id="{6907BE4D-09AA-0FCD-2849-88CBEAC88E15}"/>
              </a:ext>
            </a:extLst>
          </p:cNvPr>
          <p:cNvPicPr>
            <a:picLocks noChangeAspect="1"/>
          </p:cNvPicPr>
          <p:nvPr/>
        </p:nvPicPr>
        <p:blipFill>
          <a:blip r:embed="rId2"/>
          <a:stretch>
            <a:fillRect/>
          </a:stretch>
        </p:blipFill>
        <p:spPr>
          <a:xfrm>
            <a:off x="915199" y="3184363"/>
            <a:ext cx="6744641" cy="3229426"/>
          </a:xfrm>
          <a:prstGeom prst="rect">
            <a:avLst/>
          </a:prstGeom>
        </p:spPr>
      </p:pic>
    </p:spTree>
    <p:extLst>
      <p:ext uri="{BB962C8B-B14F-4D97-AF65-F5344CB8AC3E}">
        <p14:creationId xmlns:p14="http://schemas.microsoft.com/office/powerpoint/2010/main" val="834858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6C5E-63C4-4D15-BE72-FC60C903278C}"/>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Benefits</a:t>
            </a:r>
          </a:p>
        </p:txBody>
      </p:sp>
      <p:sp>
        <p:nvSpPr>
          <p:cNvPr id="2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C244BDA3-A886-A999-73C2-A8FAC57F7D99}"/>
              </a:ext>
            </a:extLst>
          </p:cNvPr>
          <p:cNvSpPr>
            <a:spLocks noGrp="1"/>
          </p:cNvSpPr>
          <p:nvPr>
            <p:ph idx="1"/>
          </p:nvPr>
        </p:nvSpPr>
        <p:spPr>
          <a:xfrm>
            <a:off x="640080" y="2872899"/>
            <a:ext cx="4243589" cy="3320668"/>
          </a:xfrm>
        </p:spPr>
        <p:txBody>
          <a:bodyPr vert="horz" lIns="91440" tIns="45720" rIns="91440" bIns="45720" rtlCol="0">
            <a:normAutofit lnSpcReduction="10000"/>
          </a:bodyPr>
          <a:lstStyle/>
          <a:p>
            <a:pPr marL="457200">
              <a:spcAft>
                <a:spcPts val="600"/>
              </a:spcAft>
            </a:pPr>
            <a:r>
              <a:rPr lang="en-US" sz="2200" dirty="0"/>
              <a:t>Updates to the list are in near-real-time</a:t>
            </a:r>
          </a:p>
          <a:p>
            <a:pPr marL="457200">
              <a:spcAft>
                <a:spcPts val="600"/>
              </a:spcAft>
            </a:pPr>
            <a:r>
              <a:rPr lang="en-US" sz="2200" dirty="0"/>
              <a:t>Synchronization behavior is built into the framework – focus on your logic, not getting data</a:t>
            </a:r>
          </a:p>
          <a:p>
            <a:pPr marL="457200">
              <a:spcAft>
                <a:spcPts val="600"/>
              </a:spcAft>
            </a:pPr>
            <a:r>
              <a:rPr lang="en-US" sz="2200" dirty="0"/>
              <a:t>Includes support for intermittent connectivity, offline status, wake-from-sleep etc.</a:t>
            </a:r>
          </a:p>
          <a:p>
            <a:pPr marL="457200">
              <a:spcAft>
                <a:spcPts val="600"/>
              </a:spcAft>
            </a:pPr>
            <a:endParaRPr lang="en-US" sz="2200" dirty="0"/>
          </a:p>
        </p:txBody>
      </p:sp>
      <p:pic>
        <p:nvPicPr>
          <p:cNvPr id="12" name="Picture 11">
            <a:extLst>
              <a:ext uri="{FF2B5EF4-FFF2-40B4-BE49-F238E27FC236}">
                <a16:creationId xmlns:a16="http://schemas.microsoft.com/office/drawing/2014/main" id="{66C1A251-9671-22BB-2114-54BDA808EAF5}"/>
              </a:ext>
            </a:extLst>
          </p:cNvPr>
          <p:cNvPicPr>
            <a:picLocks noChangeAspect="1"/>
          </p:cNvPicPr>
          <p:nvPr/>
        </p:nvPicPr>
        <p:blipFill>
          <a:blip r:embed="rId2">
            <a:extLst>
              <a:ext uri="{28A0092B-C50C-407E-A947-70E740481C1C}">
                <a14:useLocalDpi xmlns:a14="http://schemas.microsoft.com/office/drawing/2010/main" val="0"/>
              </a:ext>
            </a:extLst>
          </a:blip>
          <a:srcRect l="20371" r="2037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52099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6C5E-63C4-4D15-BE72-FC60C903278C}"/>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Additional Query Options</a:t>
            </a:r>
          </a:p>
        </p:txBody>
      </p:sp>
      <p:sp>
        <p:nvSpPr>
          <p:cNvPr id="2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C244BDA3-A886-A999-73C2-A8FAC57F7D99}"/>
              </a:ext>
            </a:extLst>
          </p:cNvPr>
          <p:cNvSpPr>
            <a:spLocks noGrp="1"/>
          </p:cNvSpPr>
          <p:nvPr>
            <p:ph idx="1"/>
          </p:nvPr>
        </p:nvSpPr>
        <p:spPr>
          <a:xfrm>
            <a:off x="640080" y="2872899"/>
            <a:ext cx="4243589" cy="3320668"/>
          </a:xfrm>
        </p:spPr>
        <p:txBody>
          <a:bodyPr vert="horz" lIns="91440" tIns="45720" rIns="91440" bIns="45720" rtlCol="0">
            <a:normAutofit fontScale="92500" lnSpcReduction="10000"/>
          </a:bodyPr>
          <a:lstStyle/>
          <a:p>
            <a:pPr marL="342900" indent="-342900">
              <a:buFont typeface="+mj-lt"/>
              <a:buAutoNum type="arabicPeriod"/>
            </a:pPr>
            <a:r>
              <a:rPr lang="en-US" sz="2400" dirty="0"/>
              <a:t>Firebase supports querying and watching individual documents or whole collections</a:t>
            </a:r>
          </a:p>
          <a:p>
            <a:pPr marL="342900" indent="-342900">
              <a:buFont typeface="+mj-lt"/>
              <a:buAutoNum type="arabicPeriod"/>
            </a:pPr>
            <a:r>
              <a:rPr lang="en-US" sz="2400" dirty="0"/>
              <a:t>Queries can target specific document properties and use several comparison operators</a:t>
            </a:r>
          </a:p>
          <a:p>
            <a:pPr marL="342900" indent="-342900">
              <a:buFont typeface="+mj-lt"/>
              <a:buAutoNum type="arabicPeriod"/>
            </a:pPr>
            <a:r>
              <a:rPr lang="en-US" sz="2400" dirty="0"/>
              <a:t>Ordering requires indexes to be defined to ensure scalability</a:t>
            </a:r>
          </a:p>
          <a:p>
            <a:pPr marL="342900" indent="-342900">
              <a:buFont typeface="+mj-lt"/>
              <a:buAutoNum type="arabicPeriod"/>
            </a:pPr>
            <a:r>
              <a:rPr lang="en-US" sz="2400" dirty="0"/>
              <a:t>Examples included after slide deck as an appendix</a:t>
            </a:r>
          </a:p>
          <a:p>
            <a:pPr marL="342900" indent="-342900">
              <a:buFont typeface="+mj-lt"/>
              <a:buAutoNum type="arabicPeriod"/>
            </a:pPr>
            <a:endParaRPr lang="en-US" sz="2400" dirty="0">
              <a:solidFill>
                <a:srgbClr val="00B050"/>
              </a:solidFill>
            </a:endParaRPr>
          </a:p>
        </p:txBody>
      </p:sp>
      <p:pic>
        <p:nvPicPr>
          <p:cNvPr id="3" name="Content Placeholder 14" descr="Maze">
            <a:extLst>
              <a:ext uri="{FF2B5EF4-FFF2-40B4-BE49-F238E27FC236}">
                <a16:creationId xmlns:a16="http://schemas.microsoft.com/office/drawing/2014/main" id="{9AAEF7A8-47AA-7B80-3843-E42A4F689326}"/>
              </a:ext>
            </a:extLst>
          </p:cNvPr>
          <p:cNvPicPr>
            <a:picLocks noChangeAspect="1"/>
          </p:cNvPicPr>
          <p:nvPr/>
        </p:nvPicPr>
        <p:blipFill>
          <a:blip r:embed="rId2">
            <a:extLst>
              <a:ext uri="{28A0092B-C50C-407E-A947-70E740481C1C}">
                <a14:useLocalDpi xmlns:a14="http://schemas.microsoft.com/office/drawing/2010/main" val="0"/>
              </a:ext>
            </a:extLst>
          </a:blip>
          <a:srcRect l="16574" r="16574"/>
          <a:stretch/>
        </p:blipFill>
        <p:spPr>
          <a:xfrm>
            <a:off x="5310177"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751528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a:bodyPr>
          <a:lstStyle/>
          <a:p>
            <a:r>
              <a:rPr lang="en-US" sz="5400" dirty="0"/>
              <a:t>Continuing the Fight</a:t>
            </a:r>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utoShape 4">
            <a:extLst>
              <a:ext uri="{FF2B5EF4-FFF2-40B4-BE49-F238E27FC236}">
                <a16:creationId xmlns:a16="http://schemas.microsoft.com/office/drawing/2014/main" id="{7F9B7C22-2B73-88FC-A288-4624C5BF2FC1}"/>
              </a:ext>
            </a:extLst>
          </p:cNvPr>
          <p:cNvSpPr>
            <a:spLocks noChangeAspect="1" noChangeArrowheads="1"/>
          </p:cNvSpPr>
          <p:nvPr/>
        </p:nvSpPr>
        <p:spPr bwMode="auto">
          <a:xfrm>
            <a:off x="2919413" y="239553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EC24C848-7410-857D-6B29-4F07CD04FDC1}"/>
              </a:ext>
            </a:extLst>
          </p:cNvPr>
          <p:cNvSpPr txBox="1"/>
          <p:nvPr/>
        </p:nvSpPr>
        <p:spPr>
          <a:xfrm>
            <a:off x="542782" y="3429000"/>
            <a:ext cx="10811018" cy="1754326"/>
          </a:xfrm>
          <a:prstGeom prst="rect">
            <a:avLst/>
          </a:prstGeom>
          <a:noFill/>
        </p:spPr>
        <p:txBody>
          <a:bodyPr wrap="square" rtlCol="0">
            <a:spAutoFit/>
          </a:bodyPr>
          <a:lstStyle/>
          <a:p>
            <a:pPr marL="342900" indent="-342900">
              <a:buFont typeface="+mj-lt"/>
              <a:buAutoNum type="arabicPeriod"/>
            </a:pPr>
            <a:r>
              <a:rPr lang="en-US" dirty="0">
                <a:hlinkClick r:id="rId2"/>
              </a:rPr>
              <a:t>Firebase Authentication</a:t>
            </a:r>
            <a:r>
              <a:rPr lang="en-US" dirty="0"/>
              <a:t> – integrate with OpenID Connect, Federated Identity, </a:t>
            </a:r>
            <a:r>
              <a:rPr lang="en-US" dirty="0" err="1"/>
              <a:t>etc</a:t>
            </a:r>
            <a:endParaRPr lang="en-US" dirty="0"/>
          </a:p>
          <a:p>
            <a:pPr marL="342900" indent="-342900">
              <a:buFont typeface="+mj-lt"/>
              <a:buAutoNum type="arabicPeriod"/>
            </a:pPr>
            <a:r>
              <a:rPr lang="en-US" dirty="0">
                <a:hlinkClick r:id="rId3"/>
              </a:rPr>
              <a:t>Rule-based security</a:t>
            </a:r>
            <a:endParaRPr lang="en-US" dirty="0"/>
          </a:p>
          <a:p>
            <a:pPr marL="342900" indent="-342900">
              <a:buFont typeface="+mj-lt"/>
              <a:buAutoNum type="arabicPeriod"/>
            </a:pPr>
            <a:r>
              <a:rPr lang="en-US" dirty="0">
                <a:hlinkClick r:id="rId4"/>
              </a:rPr>
              <a:t>Firebase Cloud Messaging for Push Notifications</a:t>
            </a:r>
            <a:endParaRPr lang="en-US" dirty="0"/>
          </a:p>
          <a:p>
            <a:pPr marL="342900" indent="-342900">
              <a:buFont typeface="+mj-lt"/>
              <a:buAutoNum type="arabicPeriod"/>
            </a:pPr>
            <a:r>
              <a:rPr lang="en-US" dirty="0">
                <a:hlinkClick r:id="rId5"/>
              </a:rPr>
              <a:t>Performance tuning</a:t>
            </a:r>
            <a:endParaRPr lang="en-US" dirty="0"/>
          </a:p>
          <a:p>
            <a:pPr marL="342900" indent="-342900">
              <a:buFont typeface="+mj-lt"/>
              <a:buAutoNum type="arabicPeriod"/>
            </a:pPr>
            <a:r>
              <a:rPr lang="en-US" dirty="0"/>
              <a:t>Detailed </a:t>
            </a:r>
            <a:r>
              <a:rPr lang="en-US" dirty="0">
                <a:hlinkClick r:id="rId6"/>
              </a:rPr>
              <a:t>Pricing</a:t>
            </a:r>
            <a:r>
              <a:rPr lang="en-US" dirty="0"/>
              <a:t> – this app costs less than $1 a month in Firebase costs to run. </a:t>
            </a:r>
          </a:p>
          <a:p>
            <a:pPr marL="342900" indent="-342900">
              <a:buFont typeface="+mj-lt"/>
              <a:buAutoNum type="arabicPeriod"/>
            </a:pPr>
            <a:r>
              <a:rPr lang="en-US" dirty="0"/>
              <a:t>See additional appendices at the end of this presentation for extra detail on several items</a:t>
            </a:r>
          </a:p>
        </p:txBody>
      </p:sp>
      <p:sp>
        <p:nvSpPr>
          <p:cNvPr id="4" name="AutoShape 4">
            <a:extLst>
              <a:ext uri="{FF2B5EF4-FFF2-40B4-BE49-F238E27FC236}">
                <a16:creationId xmlns:a16="http://schemas.microsoft.com/office/drawing/2014/main" id="{7F9B7C22-2B73-88FC-A288-4624C5BF2FC1}"/>
              </a:ext>
            </a:extLst>
          </p:cNvPr>
          <p:cNvSpPr>
            <a:spLocks noChangeAspect="1" noChangeArrowheads="1"/>
          </p:cNvSpPr>
          <p:nvPr/>
        </p:nvSpPr>
        <p:spPr bwMode="auto">
          <a:xfrm>
            <a:off x="3193733" y="239553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ECD59187-4A62-8F75-875B-20AD558ACC36}"/>
              </a:ext>
            </a:extLst>
          </p:cNvPr>
          <p:cNvSpPr txBox="1"/>
          <p:nvPr/>
        </p:nvSpPr>
        <p:spPr>
          <a:xfrm>
            <a:off x="644771" y="2191406"/>
            <a:ext cx="10811018" cy="523220"/>
          </a:xfrm>
          <a:prstGeom prst="rect">
            <a:avLst/>
          </a:prstGeom>
          <a:noFill/>
        </p:spPr>
        <p:txBody>
          <a:bodyPr wrap="square" rtlCol="0">
            <a:spAutoFit/>
          </a:bodyPr>
          <a:lstStyle/>
          <a:p>
            <a:r>
              <a:rPr lang="en-US" sz="2800" dirty="0"/>
              <a:t>Topics beyond the scope of this talk that are worth digging into</a:t>
            </a:r>
          </a:p>
        </p:txBody>
      </p:sp>
    </p:spTree>
    <p:extLst>
      <p:ext uri="{BB962C8B-B14F-4D97-AF65-F5344CB8AC3E}">
        <p14:creationId xmlns:p14="http://schemas.microsoft.com/office/powerpoint/2010/main" val="2431661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fontScale="90000"/>
          </a:bodyPr>
          <a:lstStyle/>
          <a:p>
            <a:r>
              <a:rPr lang="en-US" sz="5400" dirty="0"/>
              <a:t>Hosting, Deployment, and Environments</a:t>
            </a:r>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utoShape 4">
            <a:extLst>
              <a:ext uri="{FF2B5EF4-FFF2-40B4-BE49-F238E27FC236}">
                <a16:creationId xmlns:a16="http://schemas.microsoft.com/office/drawing/2014/main" id="{7F9B7C22-2B73-88FC-A288-4624C5BF2FC1}"/>
              </a:ext>
            </a:extLst>
          </p:cNvPr>
          <p:cNvSpPr>
            <a:spLocks noChangeAspect="1" noChangeArrowheads="1"/>
          </p:cNvSpPr>
          <p:nvPr/>
        </p:nvSpPr>
        <p:spPr bwMode="auto">
          <a:xfrm>
            <a:off x="2919413" y="239553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7F9B7C22-2B73-88FC-A288-4624C5BF2FC1}"/>
              </a:ext>
            </a:extLst>
          </p:cNvPr>
          <p:cNvSpPr>
            <a:spLocks noChangeAspect="1" noChangeArrowheads="1"/>
          </p:cNvSpPr>
          <p:nvPr/>
        </p:nvSpPr>
        <p:spPr bwMode="auto">
          <a:xfrm>
            <a:off x="3193733" y="239553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496C0C51-0759-F2BE-5205-F745EEDEC099}"/>
              </a:ext>
            </a:extLst>
          </p:cNvPr>
          <p:cNvSpPr txBox="1"/>
          <p:nvPr/>
        </p:nvSpPr>
        <p:spPr>
          <a:xfrm>
            <a:off x="633412" y="2305291"/>
            <a:ext cx="4572000" cy="3606573"/>
          </a:xfrm>
          <a:prstGeom prst="rect">
            <a:avLst/>
          </a:prstGeom>
        </p:spPr>
        <p:txBody>
          <a:bodyPr vert="horz" lIns="91440" tIns="45720" rIns="91440" bIns="45720" rtlCol="0">
            <a:normAutofit/>
          </a:bodyPr>
          <a:lstStyle/>
          <a:p>
            <a:pPr>
              <a:lnSpc>
                <a:spcPct val="90000"/>
              </a:lnSpc>
              <a:spcAft>
                <a:spcPts val="600"/>
              </a:spcAft>
            </a:pPr>
            <a:r>
              <a:rPr lang="en-US" sz="3200" b="1" dirty="0"/>
              <a:t>Goals</a:t>
            </a:r>
          </a:p>
          <a:p>
            <a:pPr>
              <a:lnSpc>
                <a:spcPct val="90000"/>
              </a:lnSpc>
              <a:spcAft>
                <a:spcPts val="600"/>
              </a:spcAft>
            </a:pPr>
            <a:endParaRPr lang="en-US" dirty="0"/>
          </a:p>
          <a:p>
            <a:pPr marL="342900" indent="-342900">
              <a:lnSpc>
                <a:spcPct val="90000"/>
              </a:lnSpc>
              <a:spcAft>
                <a:spcPts val="600"/>
              </a:spcAft>
              <a:buFontTx/>
              <a:buAutoNum type="arabicPeriod"/>
            </a:pPr>
            <a:r>
              <a:rPr lang="en-US" sz="2400" dirty="0"/>
              <a:t>Low budget</a:t>
            </a:r>
          </a:p>
          <a:p>
            <a:pPr marL="342900" indent="-342900">
              <a:lnSpc>
                <a:spcPct val="90000"/>
              </a:lnSpc>
              <a:spcAft>
                <a:spcPts val="600"/>
              </a:spcAft>
              <a:buAutoNum type="arabicPeriod"/>
            </a:pPr>
            <a:r>
              <a:rPr lang="en-US" sz="2400" dirty="0"/>
              <a:t>Publicly accessible hosting</a:t>
            </a:r>
          </a:p>
          <a:p>
            <a:pPr marL="342900" indent="-342900">
              <a:lnSpc>
                <a:spcPct val="90000"/>
              </a:lnSpc>
              <a:spcAft>
                <a:spcPts val="600"/>
              </a:spcAft>
              <a:buAutoNum type="arabicPeriod"/>
            </a:pPr>
            <a:r>
              <a:rPr lang="en-US" sz="2400" dirty="0"/>
              <a:t>Separate dev and production environments</a:t>
            </a:r>
          </a:p>
          <a:p>
            <a:pPr marL="342900" indent="-342900">
              <a:lnSpc>
                <a:spcPct val="90000"/>
              </a:lnSpc>
              <a:spcAft>
                <a:spcPts val="600"/>
              </a:spcAft>
              <a:buAutoNum type="arabicPeriod"/>
            </a:pPr>
            <a:r>
              <a:rPr lang="en-US" sz="2400" dirty="0"/>
              <a:t>Simple deployments</a:t>
            </a:r>
          </a:p>
          <a:p>
            <a:pPr marL="342900" indent="-342900">
              <a:lnSpc>
                <a:spcPct val="90000"/>
              </a:lnSpc>
              <a:spcAft>
                <a:spcPts val="600"/>
              </a:spcAft>
              <a:buAutoNum type="arabicPeriod"/>
            </a:pPr>
            <a:r>
              <a:rPr lang="en-US" sz="2400" dirty="0"/>
              <a:t>Low maintenance</a:t>
            </a:r>
          </a:p>
        </p:txBody>
      </p:sp>
      <p:pic>
        <p:nvPicPr>
          <p:cNvPr id="8" name="Picture 7">
            <a:extLst>
              <a:ext uri="{FF2B5EF4-FFF2-40B4-BE49-F238E27FC236}">
                <a16:creationId xmlns:a16="http://schemas.microsoft.com/office/drawing/2014/main" id="{231BDA42-3576-AAD3-545D-D807AA8DCCBF}"/>
              </a:ext>
            </a:extLst>
          </p:cNvPr>
          <p:cNvPicPr>
            <a:picLocks noChangeAspect="1"/>
          </p:cNvPicPr>
          <p:nvPr/>
        </p:nvPicPr>
        <p:blipFill>
          <a:blip r:embed="rId2"/>
          <a:stretch>
            <a:fillRect/>
          </a:stretch>
        </p:blipFill>
        <p:spPr>
          <a:xfrm>
            <a:off x="5958380" y="3012179"/>
            <a:ext cx="5303980" cy="1767993"/>
          </a:xfrm>
          <a:prstGeom prst="rect">
            <a:avLst/>
          </a:prstGeom>
        </p:spPr>
      </p:pic>
    </p:spTree>
    <p:extLst>
      <p:ext uri="{BB962C8B-B14F-4D97-AF65-F5344CB8AC3E}">
        <p14:creationId xmlns:p14="http://schemas.microsoft.com/office/powerpoint/2010/main" val="23088560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6C5E-63C4-4D15-BE72-FC60C903278C}"/>
              </a:ext>
            </a:extLst>
          </p:cNvPr>
          <p:cNvSpPr>
            <a:spLocks noGrp="1"/>
          </p:cNvSpPr>
          <p:nvPr>
            <p:ph type="title"/>
          </p:nvPr>
        </p:nvSpPr>
        <p:spPr>
          <a:xfrm>
            <a:off x="640080" y="325369"/>
            <a:ext cx="4958080" cy="1956841"/>
          </a:xfrm>
        </p:spPr>
        <p:txBody>
          <a:bodyPr vert="horz" lIns="91440" tIns="45720" rIns="91440" bIns="45720" rtlCol="0" anchor="b">
            <a:normAutofit/>
          </a:bodyPr>
          <a:lstStyle/>
          <a:p>
            <a:r>
              <a:rPr lang="en-US" sz="5400" dirty="0"/>
              <a:t>Netlify’s Solution</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494A0A-91D9-4385-59F4-C246ADE3D5F1}"/>
              </a:ext>
            </a:extLst>
          </p:cNvPr>
          <p:cNvSpPr txBox="1"/>
          <p:nvPr/>
        </p:nvSpPr>
        <p:spPr>
          <a:xfrm>
            <a:off x="640080" y="2910066"/>
            <a:ext cx="4572000" cy="3606573"/>
          </a:xfrm>
          <a:prstGeom prst="rect">
            <a:avLst/>
          </a:prstGeom>
        </p:spPr>
        <p:txBody>
          <a:bodyPr vert="horz" lIns="91440" tIns="45720" rIns="91440" bIns="45720" rtlCol="0">
            <a:normAutofit/>
          </a:bodyPr>
          <a:lstStyle/>
          <a:p>
            <a:pPr>
              <a:lnSpc>
                <a:spcPct val="90000"/>
              </a:lnSpc>
              <a:spcAft>
                <a:spcPts val="600"/>
              </a:spcAft>
            </a:pPr>
            <a:r>
              <a:rPr lang="en-US" sz="2400" b="1" dirty="0"/>
              <a:t>Goals</a:t>
            </a:r>
          </a:p>
          <a:p>
            <a:pPr>
              <a:lnSpc>
                <a:spcPct val="90000"/>
              </a:lnSpc>
              <a:spcAft>
                <a:spcPts val="600"/>
              </a:spcAft>
            </a:pPr>
            <a:endParaRPr lang="en-US" dirty="0"/>
          </a:p>
          <a:p>
            <a:pPr marL="342900" indent="-342900">
              <a:lnSpc>
                <a:spcPct val="90000"/>
              </a:lnSpc>
              <a:spcAft>
                <a:spcPts val="600"/>
              </a:spcAft>
              <a:buFontTx/>
              <a:buAutoNum type="arabicPeriod"/>
            </a:pPr>
            <a:r>
              <a:rPr lang="en-US" sz="1800" dirty="0"/>
              <a:t>Low budget</a:t>
            </a:r>
          </a:p>
          <a:p>
            <a:pPr marL="342900" indent="-342900">
              <a:lnSpc>
                <a:spcPct val="90000"/>
              </a:lnSpc>
              <a:spcAft>
                <a:spcPts val="600"/>
              </a:spcAft>
              <a:buAutoNum type="arabicPeriod"/>
            </a:pPr>
            <a:r>
              <a:rPr lang="en-US" sz="1800" dirty="0"/>
              <a:t>Publicly accessible hosting</a:t>
            </a:r>
          </a:p>
          <a:p>
            <a:pPr marL="342900" indent="-342900">
              <a:lnSpc>
                <a:spcPct val="90000"/>
              </a:lnSpc>
              <a:spcAft>
                <a:spcPts val="600"/>
              </a:spcAft>
              <a:buFontTx/>
              <a:buAutoNum type="arabicPeriod"/>
            </a:pPr>
            <a:r>
              <a:rPr lang="en-US" sz="1800" dirty="0"/>
              <a:t>Simple deployments</a:t>
            </a:r>
          </a:p>
          <a:p>
            <a:pPr marL="342900" indent="-342900">
              <a:lnSpc>
                <a:spcPct val="90000"/>
              </a:lnSpc>
              <a:spcAft>
                <a:spcPts val="600"/>
              </a:spcAft>
              <a:buAutoNum type="arabicPeriod"/>
            </a:pPr>
            <a:r>
              <a:rPr lang="en-US" sz="1800" dirty="0"/>
              <a:t>Separate dev and production environments</a:t>
            </a:r>
          </a:p>
          <a:p>
            <a:pPr marL="342900" indent="-342900">
              <a:lnSpc>
                <a:spcPct val="90000"/>
              </a:lnSpc>
              <a:spcAft>
                <a:spcPts val="600"/>
              </a:spcAft>
              <a:buAutoNum type="arabicPeriod"/>
            </a:pPr>
            <a:r>
              <a:rPr lang="en-US" sz="1800" dirty="0"/>
              <a:t>Low maintenance</a:t>
            </a:r>
          </a:p>
        </p:txBody>
      </p:sp>
      <p:pic>
        <p:nvPicPr>
          <p:cNvPr id="9" name="Picture 8">
            <a:extLst>
              <a:ext uri="{FF2B5EF4-FFF2-40B4-BE49-F238E27FC236}">
                <a16:creationId xmlns:a16="http://schemas.microsoft.com/office/drawing/2014/main" id="{62E823C7-BB5E-8647-DE47-337667C67CDD}"/>
              </a:ext>
            </a:extLst>
          </p:cNvPr>
          <p:cNvPicPr>
            <a:picLocks noChangeAspect="1"/>
          </p:cNvPicPr>
          <p:nvPr/>
        </p:nvPicPr>
        <p:blipFill>
          <a:blip r:embed="rId2"/>
          <a:stretch>
            <a:fillRect/>
          </a:stretch>
        </p:blipFill>
        <p:spPr>
          <a:xfrm>
            <a:off x="6009180" y="837289"/>
            <a:ext cx="5303980" cy="1767993"/>
          </a:xfrm>
          <a:prstGeom prst="rect">
            <a:avLst/>
          </a:prstGeom>
        </p:spPr>
      </p:pic>
      <p:sp>
        <p:nvSpPr>
          <p:cNvPr id="10" name="TextBox 9">
            <a:extLst>
              <a:ext uri="{FF2B5EF4-FFF2-40B4-BE49-F238E27FC236}">
                <a16:creationId xmlns:a16="http://schemas.microsoft.com/office/drawing/2014/main" id="{21FD65DC-A000-A6CC-4943-914A8AA4B470}"/>
              </a:ext>
            </a:extLst>
          </p:cNvPr>
          <p:cNvSpPr txBox="1"/>
          <p:nvPr/>
        </p:nvSpPr>
        <p:spPr>
          <a:xfrm>
            <a:off x="6299200" y="2928354"/>
            <a:ext cx="4572000" cy="3606573"/>
          </a:xfrm>
          <a:prstGeom prst="rect">
            <a:avLst/>
          </a:prstGeom>
        </p:spPr>
        <p:txBody>
          <a:bodyPr vert="horz" lIns="91440" tIns="45720" rIns="91440" bIns="45720" rtlCol="0">
            <a:normAutofit/>
          </a:bodyPr>
          <a:lstStyle/>
          <a:p>
            <a:pPr>
              <a:lnSpc>
                <a:spcPct val="90000"/>
              </a:lnSpc>
              <a:spcAft>
                <a:spcPts val="600"/>
              </a:spcAft>
            </a:pPr>
            <a:r>
              <a:rPr lang="en-US" sz="2400" b="1" dirty="0"/>
              <a:t>Features</a:t>
            </a:r>
          </a:p>
          <a:p>
            <a:pPr>
              <a:lnSpc>
                <a:spcPct val="90000"/>
              </a:lnSpc>
              <a:spcAft>
                <a:spcPts val="600"/>
              </a:spcAft>
            </a:pPr>
            <a:endParaRPr lang="en-US" dirty="0"/>
          </a:p>
          <a:p>
            <a:pPr marL="342900" indent="-342900">
              <a:lnSpc>
                <a:spcPct val="90000"/>
              </a:lnSpc>
              <a:spcAft>
                <a:spcPts val="600"/>
              </a:spcAft>
              <a:buFontTx/>
              <a:buAutoNum type="arabicPeriod"/>
            </a:pPr>
            <a:r>
              <a:rPr lang="en-US" sz="1800" dirty="0"/>
              <a:t>Free tier for static file apps (</a:t>
            </a:r>
            <a:r>
              <a:rPr lang="en-US" sz="1800" dirty="0" err="1"/>
              <a:t>f’real</a:t>
            </a:r>
            <a:r>
              <a:rPr lang="en-US" sz="1800" dirty="0"/>
              <a:t>!)</a:t>
            </a:r>
          </a:p>
          <a:p>
            <a:pPr marL="342900" indent="-342900">
              <a:lnSpc>
                <a:spcPct val="90000"/>
              </a:lnSpc>
              <a:spcAft>
                <a:spcPts val="600"/>
              </a:spcAft>
              <a:buAutoNum type="arabicPeriod"/>
            </a:pPr>
            <a:r>
              <a:rPr lang="en-US" sz="1800" dirty="0"/>
              <a:t>Includes SSL, Subdomains, DNS</a:t>
            </a:r>
          </a:p>
          <a:p>
            <a:pPr marL="342900" indent="-342900">
              <a:lnSpc>
                <a:spcPct val="90000"/>
              </a:lnSpc>
              <a:spcAft>
                <a:spcPts val="600"/>
              </a:spcAft>
              <a:buAutoNum type="arabicPeriod"/>
            </a:pPr>
            <a:r>
              <a:rPr lang="en-US" sz="1800" dirty="0"/>
              <a:t>Auto deploy from changes to any branch</a:t>
            </a:r>
          </a:p>
          <a:p>
            <a:pPr marL="342900" indent="-342900">
              <a:lnSpc>
                <a:spcPct val="90000"/>
              </a:lnSpc>
              <a:spcAft>
                <a:spcPts val="600"/>
              </a:spcAft>
              <a:buAutoNum type="arabicPeriod"/>
            </a:pPr>
            <a:r>
              <a:rPr lang="en-US" sz="1800" dirty="0"/>
              <a:t>Build scripts and variables per environment</a:t>
            </a:r>
          </a:p>
          <a:p>
            <a:pPr marL="342900" indent="-342900">
              <a:lnSpc>
                <a:spcPct val="90000"/>
              </a:lnSpc>
              <a:spcAft>
                <a:spcPts val="600"/>
              </a:spcAft>
              <a:buAutoNum type="arabicPeriod"/>
            </a:pPr>
            <a:r>
              <a:rPr lang="en-US" dirty="0"/>
              <a:t>Once set up, it ‘just works’ any time you push code. No SSL renewals, restrictive activity limits, etc.</a:t>
            </a:r>
            <a:endParaRPr lang="en-US" sz="1800" dirty="0"/>
          </a:p>
        </p:txBody>
      </p:sp>
    </p:spTree>
    <p:extLst>
      <p:ext uri="{BB962C8B-B14F-4D97-AF65-F5344CB8AC3E}">
        <p14:creationId xmlns:p14="http://schemas.microsoft.com/office/powerpoint/2010/main" val="1106588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a:bodyPr>
          <a:lstStyle/>
          <a:p>
            <a:r>
              <a:rPr lang="en-US" sz="5400" dirty="0"/>
              <a:t>Demo: Netlify Configuration</a:t>
            </a:r>
          </a:p>
        </p:txBody>
      </p:sp>
      <p:sp>
        <p:nvSpPr>
          <p:cNvPr id="9" name="AutoShape 4">
            <a:extLst>
              <a:ext uri="{FF2B5EF4-FFF2-40B4-BE49-F238E27FC236}">
                <a16:creationId xmlns:a16="http://schemas.microsoft.com/office/drawing/2014/main" id="{7F9B7C22-2B73-88FC-A288-4624C5BF2FC1}"/>
              </a:ext>
            </a:extLst>
          </p:cNvPr>
          <p:cNvSpPr>
            <a:spLocks noChangeAspect="1" noChangeArrowheads="1"/>
          </p:cNvSpPr>
          <p:nvPr/>
        </p:nvSpPr>
        <p:spPr bwMode="auto">
          <a:xfrm>
            <a:off x="2919413" y="239553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6423077D-441F-76D6-2820-669E4A97C6AD}"/>
              </a:ext>
            </a:extLst>
          </p:cNvPr>
          <p:cNvPicPr>
            <a:picLocks noChangeAspect="1"/>
          </p:cNvPicPr>
          <p:nvPr/>
        </p:nvPicPr>
        <p:blipFill>
          <a:blip r:embed="rId2"/>
          <a:stretch>
            <a:fillRect/>
          </a:stretch>
        </p:blipFill>
        <p:spPr>
          <a:xfrm>
            <a:off x="3442486" y="3008242"/>
            <a:ext cx="5303980" cy="1767993"/>
          </a:xfrm>
          <a:prstGeom prst="rect">
            <a:avLst/>
          </a:prstGeom>
        </p:spPr>
      </p:pic>
    </p:spTree>
    <p:extLst>
      <p:ext uri="{BB962C8B-B14F-4D97-AF65-F5344CB8AC3E}">
        <p14:creationId xmlns:p14="http://schemas.microsoft.com/office/powerpoint/2010/main" val="2737150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a:bodyPr>
          <a:lstStyle/>
          <a:p>
            <a:r>
              <a:rPr lang="en-US" sz="5400" dirty="0"/>
              <a:t>Netlify: Simple Deployments</a:t>
            </a:r>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96C0C51-0759-F2BE-5205-F745EEDEC099}"/>
              </a:ext>
            </a:extLst>
          </p:cNvPr>
          <p:cNvSpPr txBox="1"/>
          <p:nvPr/>
        </p:nvSpPr>
        <p:spPr>
          <a:xfrm>
            <a:off x="633412" y="2305291"/>
            <a:ext cx="4572000" cy="3606573"/>
          </a:xfrm>
          <a:prstGeom prst="rect">
            <a:avLst/>
          </a:prstGeom>
        </p:spPr>
        <p:txBody>
          <a:bodyPr vert="horz" lIns="91440" tIns="45720" rIns="91440" bIns="45720" rtlCol="0">
            <a:normAutofit/>
          </a:bodyPr>
          <a:lstStyle/>
          <a:p>
            <a:pPr>
              <a:lnSpc>
                <a:spcPct val="90000"/>
              </a:lnSpc>
              <a:spcAft>
                <a:spcPts val="600"/>
              </a:spcAft>
            </a:pPr>
            <a:r>
              <a:rPr lang="en-US" sz="3200" b="1" dirty="0"/>
              <a:t>Git Integration</a:t>
            </a:r>
          </a:p>
          <a:p>
            <a:pPr>
              <a:lnSpc>
                <a:spcPct val="90000"/>
              </a:lnSpc>
              <a:spcAft>
                <a:spcPts val="600"/>
              </a:spcAft>
            </a:pPr>
            <a:endParaRPr lang="en-US" dirty="0"/>
          </a:p>
          <a:p>
            <a:pPr marL="342900" indent="-342900">
              <a:lnSpc>
                <a:spcPct val="90000"/>
              </a:lnSpc>
              <a:spcAft>
                <a:spcPts val="600"/>
              </a:spcAft>
              <a:buFontTx/>
              <a:buAutoNum type="arabicPeriod"/>
            </a:pPr>
            <a:r>
              <a:rPr lang="en-US" sz="2400" dirty="0"/>
              <a:t>Attach to git repo</a:t>
            </a:r>
          </a:p>
          <a:p>
            <a:pPr marL="342900" indent="-342900">
              <a:lnSpc>
                <a:spcPct val="90000"/>
              </a:lnSpc>
              <a:spcAft>
                <a:spcPts val="600"/>
              </a:spcAft>
              <a:buFontTx/>
              <a:buAutoNum type="arabicPeriod"/>
            </a:pPr>
            <a:r>
              <a:rPr lang="en-US" sz="2400" dirty="0"/>
              <a:t>Defaults to treating master as production</a:t>
            </a:r>
          </a:p>
          <a:p>
            <a:pPr marL="342900" indent="-342900">
              <a:lnSpc>
                <a:spcPct val="90000"/>
              </a:lnSpc>
              <a:spcAft>
                <a:spcPts val="600"/>
              </a:spcAft>
              <a:buFontTx/>
              <a:buAutoNum type="arabicPeriod"/>
            </a:pPr>
            <a:r>
              <a:rPr lang="en-US" sz="2400" dirty="0"/>
              <a:t>Authorized via OAUTH</a:t>
            </a:r>
          </a:p>
          <a:p>
            <a:pPr marL="342900" indent="-342900">
              <a:lnSpc>
                <a:spcPct val="90000"/>
              </a:lnSpc>
              <a:spcAft>
                <a:spcPts val="600"/>
              </a:spcAft>
              <a:buFontTx/>
              <a:buAutoNum type="arabicPeriod"/>
            </a:pPr>
            <a:r>
              <a:rPr lang="en-US" sz="2400" dirty="0"/>
              <a:t>Setup takes about 3 minutes from creating your account to first deployment</a:t>
            </a:r>
          </a:p>
          <a:p>
            <a:pPr marL="342900" indent="-342900">
              <a:lnSpc>
                <a:spcPct val="90000"/>
              </a:lnSpc>
              <a:spcAft>
                <a:spcPts val="600"/>
              </a:spcAft>
              <a:buFontTx/>
              <a:buAutoNum type="arabicPeriod"/>
            </a:pPr>
            <a:endParaRPr lang="en-US" sz="2400" dirty="0"/>
          </a:p>
          <a:p>
            <a:pPr marL="342900" indent="-342900">
              <a:lnSpc>
                <a:spcPct val="90000"/>
              </a:lnSpc>
              <a:spcAft>
                <a:spcPts val="600"/>
              </a:spcAft>
              <a:buAutoNum type="arabicPeriod"/>
            </a:pPr>
            <a:endParaRPr lang="en-US" sz="2400" dirty="0"/>
          </a:p>
        </p:txBody>
      </p:sp>
      <p:pic>
        <p:nvPicPr>
          <p:cNvPr id="11" name="Picture 10">
            <a:extLst>
              <a:ext uri="{FF2B5EF4-FFF2-40B4-BE49-F238E27FC236}">
                <a16:creationId xmlns:a16="http://schemas.microsoft.com/office/drawing/2014/main" id="{CAE5F5B8-6234-C476-B49F-DD6EE36B4270}"/>
              </a:ext>
            </a:extLst>
          </p:cNvPr>
          <p:cNvPicPr>
            <a:picLocks noChangeAspect="1"/>
          </p:cNvPicPr>
          <p:nvPr/>
        </p:nvPicPr>
        <p:blipFill>
          <a:blip r:embed="rId2"/>
          <a:stretch>
            <a:fillRect/>
          </a:stretch>
        </p:blipFill>
        <p:spPr>
          <a:xfrm>
            <a:off x="5361188" y="2545810"/>
            <a:ext cx="6671988" cy="2762059"/>
          </a:xfrm>
          <a:prstGeom prst="rect">
            <a:avLst/>
          </a:prstGeom>
        </p:spPr>
      </p:pic>
    </p:spTree>
    <p:extLst>
      <p:ext uri="{BB962C8B-B14F-4D97-AF65-F5344CB8AC3E}">
        <p14:creationId xmlns:p14="http://schemas.microsoft.com/office/powerpoint/2010/main" val="1716555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a:bodyPr>
          <a:lstStyle/>
          <a:p>
            <a:r>
              <a:rPr lang="en-US" sz="5400" dirty="0"/>
              <a:t>Netlify: Simple Deployments</a:t>
            </a:r>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96C0C51-0759-F2BE-5205-F745EEDEC099}"/>
              </a:ext>
            </a:extLst>
          </p:cNvPr>
          <p:cNvSpPr txBox="1"/>
          <p:nvPr/>
        </p:nvSpPr>
        <p:spPr>
          <a:xfrm>
            <a:off x="633412" y="2305291"/>
            <a:ext cx="4572000" cy="3606573"/>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3200" b="1" dirty="0"/>
              <a:t>Branch Deployments</a:t>
            </a:r>
          </a:p>
          <a:p>
            <a:pPr>
              <a:lnSpc>
                <a:spcPct val="90000"/>
              </a:lnSpc>
              <a:spcAft>
                <a:spcPts val="600"/>
              </a:spcAft>
            </a:pPr>
            <a:endParaRPr lang="en-US" dirty="0"/>
          </a:p>
          <a:p>
            <a:pPr marL="342900" indent="-342900">
              <a:lnSpc>
                <a:spcPct val="90000"/>
              </a:lnSpc>
              <a:spcAft>
                <a:spcPts val="600"/>
              </a:spcAft>
              <a:buFontTx/>
              <a:buAutoNum type="arabicPeriod"/>
            </a:pPr>
            <a:r>
              <a:rPr lang="en-US" sz="2400" dirty="0"/>
              <a:t>Branch deploys for “develop” branch means they have a dedicated URL that they auto-deploy to on push</a:t>
            </a:r>
          </a:p>
          <a:p>
            <a:pPr marL="342900" indent="-342900">
              <a:lnSpc>
                <a:spcPct val="90000"/>
              </a:lnSpc>
              <a:spcAft>
                <a:spcPts val="600"/>
              </a:spcAft>
              <a:buFontTx/>
              <a:buAutoNum type="arabicPeriod"/>
            </a:pPr>
            <a:r>
              <a:rPr lang="en-US" sz="2400" dirty="0"/>
              <a:t>Can configure previews on feature branches with automatic names if preferred.</a:t>
            </a:r>
          </a:p>
          <a:p>
            <a:pPr marL="342900" indent="-342900">
              <a:lnSpc>
                <a:spcPct val="90000"/>
              </a:lnSpc>
              <a:spcAft>
                <a:spcPts val="600"/>
              </a:spcAft>
              <a:buFontTx/>
              <a:buAutoNum type="arabicPeriod"/>
            </a:pPr>
            <a:r>
              <a:rPr lang="en-US" sz="2400" dirty="0"/>
              <a:t>Offers built-in split testing with configurable mix, if you want that</a:t>
            </a:r>
          </a:p>
          <a:p>
            <a:pPr marL="342900" indent="-342900">
              <a:lnSpc>
                <a:spcPct val="90000"/>
              </a:lnSpc>
              <a:spcAft>
                <a:spcPts val="600"/>
              </a:spcAft>
              <a:buFontTx/>
              <a:buAutoNum type="arabicPeriod"/>
            </a:pPr>
            <a:endParaRPr lang="en-US" sz="2400" dirty="0"/>
          </a:p>
          <a:p>
            <a:pPr marL="342900" indent="-342900">
              <a:lnSpc>
                <a:spcPct val="90000"/>
              </a:lnSpc>
              <a:spcAft>
                <a:spcPts val="600"/>
              </a:spcAft>
              <a:buAutoNum type="arabicPeriod"/>
            </a:pPr>
            <a:endParaRPr lang="en-US" sz="2400" dirty="0"/>
          </a:p>
        </p:txBody>
      </p:sp>
      <p:pic>
        <p:nvPicPr>
          <p:cNvPr id="7" name="Picture 6">
            <a:extLst>
              <a:ext uri="{FF2B5EF4-FFF2-40B4-BE49-F238E27FC236}">
                <a16:creationId xmlns:a16="http://schemas.microsoft.com/office/drawing/2014/main" id="{FF4160B7-6F65-F6E3-D790-A3DDFAA7749D}"/>
              </a:ext>
            </a:extLst>
          </p:cNvPr>
          <p:cNvPicPr>
            <a:picLocks noChangeAspect="1"/>
          </p:cNvPicPr>
          <p:nvPr/>
        </p:nvPicPr>
        <p:blipFill>
          <a:blip r:embed="rId2"/>
          <a:stretch>
            <a:fillRect/>
          </a:stretch>
        </p:blipFill>
        <p:spPr>
          <a:xfrm>
            <a:off x="6610609" y="2036913"/>
            <a:ext cx="5391902" cy="4610743"/>
          </a:xfrm>
          <a:prstGeom prst="rect">
            <a:avLst/>
          </a:prstGeom>
        </p:spPr>
      </p:pic>
    </p:spTree>
    <p:extLst>
      <p:ext uri="{BB962C8B-B14F-4D97-AF65-F5344CB8AC3E}">
        <p14:creationId xmlns:p14="http://schemas.microsoft.com/office/powerpoint/2010/main" val="2675614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a:bodyPr>
          <a:lstStyle/>
          <a:p>
            <a:r>
              <a:rPr lang="en-US" sz="5400" dirty="0"/>
              <a:t>What Even is Firebase?</a:t>
            </a:r>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37C3F71-77C4-66B4-8557-A8141B8DBD0E}"/>
              </a:ext>
            </a:extLst>
          </p:cNvPr>
          <p:cNvSpPr txBox="1"/>
          <p:nvPr/>
        </p:nvSpPr>
        <p:spPr>
          <a:xfrm>
            <a:off x="838200" y="2199176"/>
            <a:ext cx="10180770" cy="4524315"/>
          </a:xfrm>
          <a:prstGeom prst="rect">
            <a:avLst/>
          </a:prstGeom>
          <a:noFill/>
        </p:spPr>
        <p:txBody>
          <a:bodyPr wrap="square">
            <a:spAutoFit/>
          </a:bodyPr>
          <a:lstStyle/>
          <a:p>
            <a:r>
              <a:rPr lang="en-US" sz="3200" dirty="0"/>
              <a:t>Google’s platform for scalable, cross-platform applications. </a:t>
            </a:r>
          </a:p>
          <a:p>
            <a:r>
              <a:rPr lang="en-US" sz="3200" dirty="0"/>
              <a:t>Composed of several integrated parts:</a:t>
            </a:r>
          </a:p>
          <a:p>
            <a:pPr marL="971550" lvl="1" indent="-514350">
              <a:buAutoNum type="arabicPeriod"/>
            </a:pPr>
            <a:r>
              <a:rPr lang="en-US" sz="3200" b="1" dirty="0" err="1"/>
              <a:t>Firestore</a:t>
            </a:r>
            <a:r>
              <a:rPr lang="en-US" sz="3200" b="1" dirty="0"/>
              <a:t> DB - </a:t>
            </a:r>
            <a:r>
              <a:rPr lang="en-US" sz="3200" dirty="0"/>
              <a:t>Centralized Document-based data storage with real-time updates</a:t>
            </a:r>
          </a:p>
          <a:p>
            <a:pPr marL="971550" lvl="1" indent="-514350">
              <a:buAutoNum type="arabicPeriod"/>
            </a:pPr>
            <a:r>
              <a:rPr lang="en-US" sz="3200" b="1" dirty="0" err="1"/>
              <a:t>Firestore</a:t>
            </a:r>
            <a:r>
              <a:rPr lang="en-US" sz="3200" b="1" dirty="0"/>
              <a:t> Functions </a:t>
            </a:r>
            <a:r>
              <a:rPr lang="en-US" sz="3200" dirty="0"/>
              <a:t>– Serverless JS functions like Azure Functions or AWS Lambda</a:t>
            </a:r>
          </a:p>
          <a:p>
            <a:pPr marL="971550" lvl="1" indent="-514350">
              <a:buAutoNum type="arabicPeriod"/>
            </a:pPr>
            <a:r>
              <a:rPr lang="en-US" sz="3200" b="1" dirty="0"/>
              <a:t>Firebase Storage – </a:t>
            </a:r>
            <a:r>
              <a:rPr lang="en-US" sz="3200" dirty="0"/>
              <a:t>Similar to azure Blob or AWS S3</a:t>
            </a:r>
          </a:p>
          <a:p>
            <a:pPr marL="971550" lvl="1" indent="-514350">
              <a:buAutoNum type="arabicPeriod"/>
            </a:pPr>
            <a:r>
              <a:rPr lang="en-US" sz="3200" b="1" dirty="0"/>
              <a:t>Authentication, Security, and Hosting – </a:t>
            </a:r>
            <a:r>
              <a:rPr lang="en-US" sz="3200" dirty="0"/>
              <a:t>all included</a:t>
            </a:r>
            <a:endParaRPr lang="en-US" sz="3200" b="1" dirty="0"/>
          </a:p>
          <a:p>
            <a:pPr marL="971550" lvl="1" indent="-514350">
              <a:buAutoNum type="arabicPeriod"/>
            </a:pPr>
            <a:endParaRPr lang="en-US" sz="3200" dirty="0"/>
          </a:p>
        </p:txBody>
      </p:sp>
      <p:pic>
        <p:nvPicPr>
          <p:cNvPr id="4" name="Picture 3" descr="A logo with a black background&#10;&#10;Description automatically generated">
            <a:extLst>
              <a:ext uri="{FF2B5EF4-FFF2-40B4-BE49-F238E27FC236}">
                <a16:creationId xmlns:a16="http://schemas.microsoft.com/office/drawing/2014/main" id="{1AD4E175-2A21-CA49-B31D-6E6DD84F5B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572" y="226274"/>
            <a:ext cx="1024258" cy="1281105"/>
          </a:xfrm>
          <a:prstGeom prst="rect">
            <a:avLst/>
          </a:prstGeom>
        </p:spPr>
      </p:pic>
    </p:spTree>
    <p:extLst>
      <p:ext uri="{BB962C8B-B14F-4D97-AF65-F5344CB8AC3E}">
        <p14:creationId xmlns:p14="http://schemas.microsoft.com/office/powerpoint/2010/main" val="2482986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a:bodyPr>
          <a:lstStyle/>
          <a:p>
            <a:r>
              <a:rPr lang="en-US" sz="5400" dirty="0"/>
              <a:t>Netlify: Separate dev/production</a:t>
            </a:r>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4">
            <a:extLst>
              <a:ext uri="{FF2B5EF4-FFF2-40B4-BE49-F238E27FC236}">
                <a16:creationId xmlns:a16="http://schemas.microsoft.com/office/drawing/2014/main" id="{7F9B7C22-2B73-88FC-A288-4624C5BF2FC1}"/>
              </a:ext>
            </a:extLst>
          </p:cNvPr>
          <p:cNvSpPr>
            <a:spLocks noChangeAspect="1" noChangeArrowheads="1"/>
          </p:cNvSpPr>
          <p:nvPr/>
        </p:nvSpPr>
        <p:spPr bwMode="auto">
          <a:xfrm>
            <a:off x="6369947" y="2041652"/>
            <a:ext cx="5722134"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err="1"/>
              <a:t>Netlify.toml</a:t>
            </a:r>
            <a:r>
              <a:rPr lang="en-US" dirty="0"/>
              <a:t> file at the root of the project for branch specific rules managed in code</a:t>
            </a:r>
          </a:p>
        </p:txBody>
      </p:sp>
      <p:sp>
        <p:nvSpPr>
          <p:cNvPr id="6" name="TextBox 5">
            <a:extLst>
              <a:ext uri="{FF2B5EF4-FFF2-40B4-BE49-F238E27FC236}">
                <a16:creationId xmlns:a16="http://schemas.microsoft.com/office/drawing/2014/main" id="{496C0C51-0759-F2BE-5205-F745EEDEC099}"/>
              </a:ext>
            </a:extLst>
          </p:cNvPr>
          <p:cNvSpPr txBox="1"/>
          <p:nvPr/>
        </p:nvSpPr>
        <p:spPr>
          <a:xfrm>
            <a:off x="633412" y="2305291"/>
            <a:ext cx="4572000" cy="4187584"/>
          </a:xfrm>
          <a:prstGeom prst="rect">
            <a:avLst/>
          </a:prstGeom>
        </p:spPr>
        <p:txBody>
          <a:bodyPr vert="horz" lIns="91440" tIns="45720" rIns="91440" bIns="45720" rtlCol="0">
            <a:normAutofit lnSpcReduction="10000"/>
          </a:bodyPr>
          <a:lstStyle/>
          <a:p>
            <a:pPr>
              <a:lnSpc>
                <a:spcPct val="90000"/>
              </a:lnSpc>
              <a:spcAft>
                <a:spcPts val="600"/>
              </a:spcAft>
            </a:pPr>
            <a:r>
              <a:rPr lang="en-US" sz="3200" b="1" dirty="0"/>
              <a:t>Highly Configurable</a:t>
            </a:r>
          </a:p>
          <a:p>
            <a:pPr>
              <a:lnSpc>
                <a:spcPct val="90000"/>
              </a:lnSpc>
              <a:spcAft>
                <a:spcPts val="600"/>
              </a:spcAft>
            </a:pPr>
            <a:endParaRPr lang="en-US" dirty="0"/>
          </a:p>
          <a:p>
            <a:pPr marL="342900" indent="-342900">
              <a:lnSpc>
                <a:spcPct val="90000"/>
              </a:lnSpc>
              <a:spcAft>
                <a:spcPts val="600"/>
              </a:spcAft>
              <a:buFontTx/>
              <a:buAutoNum type="arabicPeriod"/>
            </a:pPr>
            <a:r>
              <a:rPr lang="en-US" sz="2400" dirty="0"/>
              <a:t>Angular configurations used for development vs production settings</a:t>
            </a:r>
            <a:br>
              <a:rPr lang="en-US" sz="2400" dirty="0"/>
            </a:br>
            <a:endParaRPr lang="en-US" sz="2400" dirty="0"/>
          </a:p>
          <a:p>
            <a:pPr marL="342900" indent="-342900">
              <a:lnSpc>
                <a:spcPct val="90000"/>
              </a:lnSpc>
              <a:spcAft>
                <a:spcPts val="600"/>
              </a:spcAft>
              <a:buFontTx/>
              <a:buAutoNum type="arabicPeriod"/>
            </a:pPr>
            <a:r>
              <a:rPr lang="en-US" sz="2400" dirty="0"/>
              <a:t>Default build script is “ng build –c development”</a:t>
            </a:r>
            <a:br>
              <a:rPr lang="en-US" sz="2400" dirty="0"/>
            </a:br>
            <a:endParaRPr lang="en-US" sz="2400" dirty="0"/>
          </a:p>
          <a:p>
            <a:pPr marL="342900" indent="-342900">
              <a:lnSpc>
                <a:spcPct val="90000"/>
              </a:lnSpc>
              <a:spcAft>
                <a:spcPts val="600"/>
              </a:spcAft>
              <a:buFontTx/>
              <a:buAutoNum type="arabicPeriod"/>
            </a:pPr>
            <a:r>
              <a:rPr lang="en-US" sz="2400" dirty="0" err="1"/>
              <a:t>Netlify.toml</a:t>
            </a:r>
            <a:r>
              <a:rPr lang="en-US" sz="2400" dirty="0"/>
              <a:t> file overrides build script to ng build –c production on master branch</a:t>
            </a:r>
          </a:p>
          <a:p>
            <a:pPr marL="342900" indent="-342900">
              <a:lnSpc>
                <a:spcPct val="90000"/>
              </a:lnSpc>
              <a:spcAft>
                <a:spcPts val="600"/>
              </a:spcAft>
              <a:buAutoNum type="arabicPeriod"/>
            </a:pPr>
            <a:endParaRPr lang="en-US" sz="2400" dirty="0"/>
          </a:p>
        </p:txBody>
      </p:sp>
      <p:pic>
        <p:nvPicPr>
          <p:cNvPr id="5" name="Picture 4">
            <a:extLst>
              <a:ext uri="{FF2B5EF4-FFF2-40B4-BE49-F238E27FC236}">
                <a16:creationId xmlns:a16="http://schemas.microsoft.com/office/drawing/2014/main" id="{AB66AB68-2A2E-47E6-D9DE-03DBF0438831}"/>
              </a:ext>
            </a:extLst>
          </p:cNvPr>
          <p:cNvPicPr>
            <a:picLocks noChangeAspect="1"/>
          </p:cNvPicPr>
          <p:nvPr/>
        </p:nvPicPr>
        <p:blipFill>
          <a:blip r:embed="rId2"/>
          <a:stretch>
            <a:fillRect/>
          </a:stretch>
        </p:blipFill>
        <p:spPr>
          <a:xfrm>
            <a:off x="6470132" y="2709866"/>
            <a:ext cx="3715268" cy="543001"/>
          </a:xfrm>
          <a:prstGeom prst="rect">
            <a:avLst/>
          </a:prstGeom>
        </p:spPr>
      </p:pic>
      <p:pic>
        <p:nvPicPr>
          <p:cNvPr id="13" name="Picture 12">
            <a:extLst>
              <a:ext uri="{FF2B5EF4-FFF2-40B4-BE49-F238E27FC236}">
                <a16:creationId xmlns:a16="http://schemas.microsoft.com/office/drawing/2014/main" id="{DD8D0972-A82C-DD2A-FE50-122DFDB36313}"/>
              </a:ext>
            </a:extLst>
          </p:cNvPr>
          <p:cNvPicPr>
            <a:picLocks noChangeAspect="1"/>
          </p:cNvPicPr>
          <p:nvPr/>
        </p:nvPicPr>
        <p:blipFill>
          <a:blip r:embed="rId3"/>
          <a:stretch>
            <a:fillRect/>
          </a:stretch>
        </p:blipFill>
        <p:spPr>
          <a:xfrm>
            <a:off x="6369947" y="4108577"/>
            <a:ext cx="5401429" cy="2295845"/>
          </a:xfrm>
          <a:prstGeom prst="rect">
            <a:avLst/>
          </a:prstGeom>
        </p:spPr>
      </p:pic>
    </p:spTree>
    <p:extLst>
      <p:ext uri="{BB962C8B-B14F-4D97-AF65-F5344CB8AC3E}">
        <p14:creationId xmlns:p14="http://schemas.microsoft.com/office/powerpoint/2010/main" val="2828550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a:bodyPr>
          <a:lstStyle/>
          <a:p>
            <a:r>
              <a:rPr lang="en-US" sz="5400" dirty="0"/>
              <a:t>Netlify: Simple DNS</a:t>
            </a:r>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96C0C51-0759-F2BE-5205-F745EEDEC099}"/>
              </a:ext>
            </a:extLst>
          </p:cNvPr>
          <p:cNvSpPr txBox="1"/>
          <p:nvPr/>
        </p:nvSpPr>
        <p:spPr>
          <a:xfrm>
            <a:off x="633412" y="2305291"/>
            <a:ext cx="4572000" cy="3606573"/>
          </a:xfrm>
          <a:prstGeom prst="rect">
            <a:avLst/>
          </a:prstGeom>
        </p:spPr>
        <p:txBody>
          <a:bodyPr vert="horz" lIns="91440" tIns="45720" rIns="91440" bIns="45720" rtlCol="0">
            <a:normAutofit/>
          </a:bodyPr>
          <a:lstStyle/>
          <a:p>
            <a:pPr>
              <a:lnSpc>
                <a:spcPct val="90000"/>
              </a:lnSpc>
              <a:spcAft>
                <a:spcPts val="600"/>
              </a:spcAft>
            </a:pPr>
            <a:r>
              <a:rPr lang="en-US" sz="3200" b="1" dirty="0"/>
              <a:t>Setup</a:t>
            </a:r>
          </a:p>
          <a:p>
            <a:pPr>
              <a:lnSpc>
                <a:spcPct val="90000"/>
              </a:lnSpc>
              <a:spcAft>
                <a:spcPts val="600"/>
              </a:spcAft>
            </a:pPr>
            <a:endParaRPr lang="en-US" dirty="0"/>
          </a:p>
          <a:p>
            <a:pPr marL="342900" indent="-342900">
              <a:lnSpc>
                <a:spcPct val="90000"/>
              </a:lnSpc>
              <a:spcAft>
                <a:spcPts val="600"/>
              </a:spcAft>
              <a:buFontTx/>
              <a:buAutoNum type="arabicPeriod"/>
            </a:pPr>
            <a:r>
              <a:rPr lang="en-US" sz="2400" dirty="0"/>
              <a:t>If using Netlify DNS (also free) you can define branch subdomains for all configured deploy branches</a:t>
            </a:r>
            <a:br>
              <a:rPr lang="en-US" sz="2400" dirty="0"/>
            </a:br>
            <a:endParaRPr lang="en-US" sz="2400" dirty="0"/>
          </a:p>
          <a:p>
            <a:pPr marL="342900" indent="-342900">
              <a:lnSpc>
                <a:spcPct val="90000"/>
              </a:lnSpc>
              <a:spcAft>
                <a:spcPts val="600"/>
              </a:spcAft>
              <a:buFontTx/>
              <a:buAutoNum type="arabicPeriod"/>
            </a:pPr>
            <a:r>
              <a:rPr lang="en-US" sz="2400" dirty="0"/>
              <a:t>Can also add CNAME, TXT, SPF </a:t>
            </a:r>
            <a:r>
              <a:rPr lang="en-US" sz="2400" dirty="0" err="1"/>
              <a:t>etc</a:t>
            </a:r>
            <a:r>
              <a:rPr lang="en-US" sz="2400" dirty="0"/>
              <a:t> records</a:t>
            </a:r>
          </a:p>
          <a:p>
            <a:pPr marL="342900" indent="-342900">
              <a:lnSpc>
                <a:spcPct val="90000"/>
              </a:lnSpc>
              <a:spcAft>
                <a:spcPts val="600"/>
              </a:spcAft>
              <a:buFontTx/>
              <a:buAutoNum type="arabicPeriod"/>
            </a:pPr>
            <a:endParaRPr lang="en-US" sz="2400" dirty="0"/>
          </a:p>
          <a:p>
            <a:pPr marL="342900" indent="-342900">
              <a:lnSpc>
                <a:spcPct val="90000"/>
              </a:lnSpc>
              <a:spcAft>
                <a:spcPts val="600"/>
              </a:spcAft>
              <a:buFontTx/>
              <a:buAutoNum type="arabicPeriod"/>
            </a:pPr>
            <a:endParaRPr lang="en-US" sz="2400" dirty="0"/>
          </a:p>
          <a:p>
            <a:pPr marL="342900" indent="-342900">
              <a:lnSpc>
                <a:spcPct val="90000"/>
              </a:lnSpc>
              <a:spcAft>
                <a:spcPts val="600"/>
              </a:spcAft>
              <a:buAutoNum type="arabicPeriod"/>
            </a:pPr>
            <a:endParaRPr lang="en-US" sz="2400" dirty="0"/>
          </a:p>
        </p:txBody>
      </p:sp>
      <p:pic>
        <p:nvPicPr>
          <p:cNvPr id="4" name="Picture 3">
            <a:extLst>
              <a:ext uri="{FF2B5EF4-FFF2-40B4-BE49-F238E27FC236}">
                <a16:creationId xmlns:a16="http://schemas.microsoft.com/office/drawing/2014/main" id="{193E55EE-6C69-FC65-F706-D9D812A0B8D1}"/>
              </a:ext>
            </a:extLst>
          </p:cNvPr>
          <p:cNvPicPr>
            <a:picLocks noChangeAspect="1"/>
          </p:cNvPicPr>
          <p:nvPr/>
        </p:nvPicPr>
        <p:blipFill>
          <a:blip r:embed="rId2"/>
          <a:stretch>
            <a:fillRect/>
          </a:stretch>
        </p:blipFill>
        <p:spPr>
          <a:xfrm>
            <a:off x="5838824" y="2167832"/>
            <a:ext cx="5601482" cy="4020111"/>
          </a:xfrm>
          <a:prstGeom prst="rect">
            <a:avLst/>
          </a:prstGeom>
        </p:spPr>
      </p:pic>
    </p:spTree>
    <p:extLst>
      <p:ext uri="{BB962C8B-B14F-4D97-AF65-F5344CB8AC3E}">
        <p14:creationId xmlns:p14="http://schemas.microsoft.com/office/powerpoint/2010/main" val="29437479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a:bodyPr>
          <a:lstStyle/>
          <a:p>
            <a:r>
              <a:rPr lang="en-US" sz="5400" dirty="0"/>
              <a:t>Netlify: Simple SSL</a:t>
            </a:r>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96C0C51-0759-F2BE-5205-F745EEDEC099}"/>
              </a:ext>
            </a:extLst>
          </p:cNvPr>
          <p:cNvSpPr txBox="1"/>
          <p:nvPr/>
        </p:nvSpPr>
        <p:spPr>
          <a:xfrm>
            <a:off x="633412" y="2305291"/>
            <a:ext cx="4572000" cy="3606573"/>
          </a:xfrm>
          <a:prstGeom prst="rect">
            <a:avLst/>
          </a:prstGeom>
        </p:spPr>
        <p:txBody>
          <a:bodyPr vert="horz" lIns="91440" tIns="45720" rIns="91440" bIns="45720" rtlCol="0">
            <a:normAutofit/>
          </a:bodyPr>
          <a:lstStyle/>
          <a:p>
            <a:pPr>
              <a:lnSpc>
                <a:spcPct val="90000"/>
              </a:lnSpc>
              <a:spcAft>
                <a:spcPts val="600"/>
              </a:spcAft>
            </a:pPr>
            <a:r>
              <a:rPr lang="en-US" sz="3200" b="1" dirty="0"/>
              <a:t>Defaults are great</a:t>
            </a:r>
          </a:p>
          <a:p>
            <a:pPr>
              <a:lnSpc>
                <a:spcPct val="90000"/>
              </a:lnSpc>
              <a:spcAft>
                <a:spcPts val="600"/>
              </a:spcAft>
            </a:pPr>
            <a:endParaRPr lang="en-US" dirty="0"/>
          </a:p>
          <a:p>
            <a:pPr marL="342900" indent="-342900">
              <a:lnSpc>
                <a:spcPct val="90000"/>
              </a:lnSpc>
              <a:spcAft>
                <a:spcPts val="600"/>
              </a:spcAft>
              <a:buFontTx/>
              <a:buAutoNum type="arabicPeriod"/>
            </a:pPr>
            <a:r>
              <a:rPr lang="en-US" sz="2400" dirty="0"/>
              <a:t>Free SSL certificate, including subdomains, through </a:t>
            </a:r>
            <a:r>
              <a:rPr lang="en-US" sz="2400" dirty="0" err="1"/>
              <a:t>LetsEncrypt</a:t>
            </a:r>
            <a:endParaRPr lang="en-US" sz="2400" dirty="0"/>
          </a:p>
          <a:p>
            <a:pPr marL="342900" indent="-342900">
              <a:lnSpc>
                <a:spcPct val="90000"/>
              </a:lnSpc>
              <a:spcAft>
                <a:spcPts val="600"/>
              </a:spcAft>
              <a:buFontTx/>
              <a:buAutoNum type="arabicPeriod"/>
            </a:pPr>
            <a:r>
              <a:rPr lang="en-US" sz="2400" dirty="0"/>
              <a:t>Automatic renewal built-in and on by default</a:t>
            </a:r>
          </a:p>
          <a:p>
            <a:pPr marL="342900" indent="-342900">
              <a:lnSpc>
                <a:spcPct val="90000"/>
              </a:lnSpc>
              <a:spcAft>
                <a:spcPts val="600"/>
              </a:spcAft>
              <a:buFontTx/>
              <a:buAutoNum type="arabicPeriod"/>
            </a:pPr>
            <a:r>
              <a:rPr lang="en-US" sz="2400" dirty="0"/>
              <a:t>Supports custom cert if you need a different authority</a:t>
            </a:r>
          </a:p>
          <a:p>
            <a:pPr marL="342900" indent="-342900">
              <a:lnSpc>
                <a:spcPct val="90000"/>
              </a:lnSpc>
              <a:spcAft>
                <a:spcPts val="600"/>
              </a:spcAft>
              <a:buFontTx/>
              <a:buAutoNum type="arabicPeriod"/>
            </a:pPr>
            <a:endParaRPr lang="en-US" sz="2400" dirty="0"/>
          </a:p>
          <a:p>
            <a:pPr marL="342900" indent="-342900">
              <a:lnSpc>
                <a:spcPct val="90000"/>
              </a:lnSpc>
              <a:spcAft>
                <a:spcPts val="600"/>
              </a:spcAft>
              <a:buFontTx/>
              <a:buAutoNum type="arabicPeriod"/>
            </a:pPr>
            <a:endParaRPr lang="en-US" sz="2400" dirty="0"/>
          </a:p>
          <a:p>
            <a:pPr marL="342900" indent="-342900">
              <a:lnSpc>
                <a:spcPct val="90000"/>
              </a:lnSpc>
              <a:spcAft>
                <a:spcPts val="600"/>
              </a:spcAft>
              <a:buAutoNum type="arabicPeriod"/>
            </a:pPr>
            <a:endParaRPr lang="en-US" sz="2400" dirty="0"/>
          </a:p>
        </p:txBody>
      </p:sp>
      <p:pic>
        <p:nvPicPr>
          <p:cNvPr id="8" name="Picture 7">
            <a:extLst>
              <a:ext uri="{FF2B5EF4-FFF2-40B4-BE49-F238E27FC236}">
                <a16:creationId xmlns:a16="http://schemas.microsoft.com/office/drawing/2014/main" id="{DBB0B73E-3801-5801-857A-7B089713E0CE}"/>
              </a:ext>
            </a:extLst>
          </p:cNvPr>
          <p:cNvPicPr>
            <a:picLocks noChangeAspect="1"/>
          </p:cNvPicPr>
          <p:nvPr/>
        </p:nvPicPr>
        <p:blipFill>
          <a:blip r:embed="rId2"/>
          <a:stretch>
            <a:fillRect/>
          </a:stretch>
        </p:blipFill>
        <p:spPr>
          <a:xfrm>
            <a:off x="5283059" y="2182121"/>
            <a:ext cx="6563641" cy="3991532"/>
          </a:xfrm>
          <a:prstGeom prst="rect">
            <a:avLst/>
          </a:prstGeom>
        </p:spPr>
      </p:pic>
    </p:spTree>
    <p:extLst>
      <p:ext uri="{BB962C8B-B14F-4D97-AF65-F5344CB8AC3E}">
        <p14:creationId xmlns:p14="http://schemas.microsoft.com/office/powerpoint/2010/main" val="169999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92FA1C-8AB7-5812-1C75-D231FE6876DF}"/>
              </a:ext>
            </a:extLst>
          </p:cNvPr>
          <p:cNvSpPr txBox="1">
            <a:spLocks/>
          </p:cNvSpPr>
          <p:nvPr/>
        </p:nvSpPr>
        <p:spPr>
          <a:xfrm>
            <a:off x="572493" y="238539"/>
            <a:ext cx="11047013"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t>Questions?</a:t>
            </a:r>
          </a:p>
        </p:txBody>
      </p:sp>
      <p:pic>
        <p:nvPicPr>
          <p:cNvPr id="2" name="Picture 1">
            <a:extLst>
              <a:ext uri="{FF2B5EF4-FFF2-40B4-BE49-F238E27FC236}">
                <a16:creationId xmlns:a16="http://schemas.microsoft.com/office/drawing/2014/main" id="{B80BABBC-DA6A-B228-ABA7-E382970743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657" y="2004006"/>
            <a:ext cx="1916125" cy="2682575"/>
          </a:xfrm>
          <a:prstGeom prst="rect">
            <a:avLst/>
          </a:prstGeom>
        </p:spPr>
      </p:pic>
      <p:sp>
        <p:nvSpPr>
          <p:cNvPr id="6" name="Subtitle 2">
            <a:extLst>
              <a:ext uri="{FF2B5EF4-FFF2-40B4-BE49-F238E27FC236}">
                <a16:creationId xmlns:a16="http://schemas.microsoft.com/office/drawing/2014/main" id="{11CDD764-6028-5421-6DB4-B3323DB26836}"/>
              </a:ext>
            </a:extLst>
          </p:cNvPr>
          <p:cNvSpPr txBox="1">
            <a:spLocks/>
          </p:cNvSpPr>
          <p:nvPr/>
        </p:nvSpPr>
        <p:spPr>
          <a:xfrm>
            <a:off x="690344" y="4873777"/>
            <a:ext cx="3882752" cy="15730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Zac ODonnell</a:t>
            </a:r>
          </a:p>
          <a:p>
            <a:r>
              <a:rPr lang="en-US" sz="2000" dirty="0"/>
              <a:t>Director of Technology Enablement</a:t>
            </a:r>
          </a:p>
          <a:p>
            <a:r>
              <a:rPr lang="en-US" sz="1600" dirty="0">
                <a:latin typeface="+mj-lt"/>
              </a:rPr>
              <a:t>zac.odonnell@energycap.com</a:t>
            </a:r>
          </a:p>
          <a:p>
            <a:endParaRPr lang="en-US" sz="2000" dirty="0"/>
          </a:p>
        </p:txBody>
      </p:sp>
      <p:pic>
        <p:nvPicPr>
          <p:cNvPr id="7" name="Picture 6">
            <a:extLst>
              <a:ext uri="{FF2B5EF4-FFF2-40B4-BE49-F238E27FC236}">
                <a16:creationId xmlns:a16="http://schemas.microsoft.com/office/drawing/2014/main" id="{F9420B73-EAA3-009A-46A2-266F20188A20}"/>
              </a:ext>
            </a:extLst>
          </p:cNvPr>
          <p:cNvPicPr>
            <a:picLocks noChangeAspect="1"/>
          </p:cNvPicPr>
          <p:nvPr/>
        </p:nvPicPr>
        <p:blipFill>
          <a:blip r:embed="rId3"/>
          <a:stretch>
            <a:fillRect/>
          </a:stretch>
        </p:blipFill>
        <p:spPr>
          <a:xfrm>
            <a:off x="7801604" y="793405"/>
            <a:ext cx="4030491" cy="5245160"/>
          </a:xfrm>
          <a:prstGeom prst="rect">
            <a:avLst/>
          </a:prstGeom>
        </p:spPr>
      </p:pic>
      <p:sp>
        <p:nvSpPr>
          <p:cNvPr id="8" name="TextBox 7">
            <a:extLst>
              <a:ext uri="{FF2B5EF4-FFF2-40B4-BE49-F238E27FC236}">
                <a16:creationId xmlns:a16="http://schemas.microsoft.com/office/drawing/2014/main" id="{1EBD8333-132B-80AA-A051-24B3CE6FF417}"/>
              </a:ext>
            </a:extLst>
          </p:cNvPr>
          <p:cNvSpPr txBox="1"/>
          <p:nvPr/>
        </p:nvSpPr>
        <p:spPr>
          <a:xfrm>
            <a:off x="7801604" y="6077468"/>
            <a:ext cx="3700052" cy="369332"/>
          </a:xfrm>
          <a:prstGeom prst="rect">
            <a:avLst/>
          </a:prstGeom>
          <a:noFill/>
        </p:spPr>
        <p:txBody>
          <a:bodyPr wrap="none" rtlCol="0">
            <a:spAutoFit/>
          </a:bodyPr>
          <a:lstStyle/>
          <a:p>
            <a:r>
              <a:rPr lang="en-US" dirty="0"/>
              <a:t>Credit: XKCD - https://xkcd.com/1345</a:t>
            </a:r>
          </a:p>
        </p:txBody>
      </p:sp>
    </p:spTree>
    <p:extLst>
      <p:ext uri="{BB962C8B-B14F-4D97-AF65-F5344CB8AC3E}">
        <p14:creationId xmlns:p14="http://schemas.microsoft.com/office/powerpoint/2010/main" val="2536533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A8415A-3FA8-47DC-8EA2-0BAFCB27CF50}"/>
              </a:ext>
            </a:extLst>
          </p:cNvPr>
          <p:cNvSpPr txBox="1"/>
          <p:nvPr/>
        </p:nvSpPr>
        <p:spPr>
          <a:xfrm>
            <a:off x="4721130" y="1616879"/>
            <a:ext cx="184731" cy="369332"/>
          </a:xfrm>
          <a:prstGeom prst="rect">
            <a:avLst/>
          </a:prstGeom>
          <a:noFill/>
        </p:spPr>
        <p:txBody>
          <a:bodyPr wrap="none" rtlCol="0">
            <a:spAutoFit/>
          </a:bodyPr>
          <a:lstStyle/>
          <a:p>
            <a:endParaRPr lang="en-US" dirty="0"/>
          </a:p>
        </p:txBody>
      </p:sp>
      <p:pic>
        <p:nvPicPr>
          <p:cNvPr id="4" name="Picture 3" descr="A screenshot of a computer screen&#10;&#10;Description automatically generated">
            <a:extLst>
              <a:ext uri="{FF2B5EF4-FFF2-40B4-BE49-F238E27FC236}">
                <a16:creationId xmlns:a16="http://schemas.microsoft.com/office/drawing/2014/main" id="{0F60FB37-8B30-A2F0-0554-5D023EA3A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0134" y="0"/>
            <a:ext cx="5058736" cy="6858000"/>
          </a:xfrm>
          <a:prstGeom prst="rect">
            <a:avLst/>
          </a:prstGeom>
        </p:spPr>
      </p:pic>
      <p:sp>
        <p:nvSpPr>
          <p:cNvPr id="6" name="TextBox 5">
            <a:extLst>
              <a:ext uri="{FF2B5EF4-FFF2-40B4-BE49-F238E27FC236}">
                <a16:creationId xmlns:a16="http://schemas.microsoft.com/office/drawing/2014/main" id="{2F2D76B3-544E-53AA-F3B2-1366ABB5BB7D}"/>
              </a:ext>
            </a:extLst>
          </p:cNvPr>
          <p:cNvSpPr txBox="1"/>
          <p:nvPr/>
        </p:nvSpPr>
        <p:spPr>
          <a:xfrm>
            <a:off x="447849" y="1801544"/>
            <a:ext cx="5324600" cy="1938992"/>
          </a:xfrm>
          <a:prstGeom prst="rect">
            <a:avLst/>
          </a:prstGeom>
          <a:noFill/>
        </p:spPr>
        <p:txBody>
          <a:bodyPr wrap="square">
            <a:spAutoFit/>
          </a:bodyPr>
          <a:lstStyle/>
          <a:p>
            <a:pPr algn="l" rtl="0"/>
            <a:r>
              <a:rPr lang="en-US" sz="4000" b="1" i="0" dirty="0">
                <a:solidFill>
                  <a:srgbClr val="162F3B"/>
                </a:solidFill>
                <a:effectLst/>
                <a:latin typeface="proxima-nova"/>
              </a:rPr>
              <a:t>The single source of truth for energy and sustainability teams</a:t>
            </a:r>
          </a:p>
        </p:txBody>
      </p:sp>
      <p:sp>
        <p:nvSpPr>
          <p:cNvPr id="8" name="TextBox 7">
            <a:extLst>
              <a:ext uri="{FF2B5EF4-FFF2-40B4-BE49-F238E27FC236}">
                <a16:creationId xmlns:a16="http://schemas.microsoft.com/office/drawing/2014/main" id="{D2321CB7-F302-2309-A0B1-0D8131235939}"/>
              </a:ext>
            </a:extLst>
          </p:cNvPr>
          <p:cNvSpPr txBox="1"/>
          <p:nvPr/>
        </p:nvSpPr>
        <p:spPr>
          <a:xfrm>
            <a:off x="447849" y="4640956"/>
            <a:ext cx="6097508" cy="1200329"/>
          </a:xfrm>
          <a:prstGeom prst="rect">
            <a:avLst/>
          </a:prstGeom>
          <a:noFill/>
        </p:spPr>
        <p:txBody>
          <a:bodyPr wrap="square">
            <a:spAutoFit/>
          </a:bodyPr>
          <a:lstStyle/>
          <a:p>
            <a:r>
              <a:rPr lang="en-US" b="0" i="0" dirty="0">
                <a:solidFill>
                  <a:srgbClr val="162F3B"/>
                </a:solidFill>
                <a:effectLst/>
                <a:latin typeface="proxima-nova"/>
              </a:rPr>
              <a:t>Our energy and sustainability software gives you instant access to actionable data you can trust to better manage resource consumption, reduce your carbon footprint, and drive massive savings.</a:t>
            </a:r>
            <a:endParaRPr lang="en-US" dirty="0"/>
          </a:p>
        </p:txBody>
      </p:sp>
      <p:pic>
        <p:nvPicPr>
          <p:cNvPr id="10" name="Graphic 9">
            <a:extLst>
              <a:ext uri="{FF2B5EF4-FFF2-40B4-BE49-F238E27FC236}">
                <a16:creationId xmlns:a16="http://schemas.microsoft.com/office/drawing/2014/main" id="{EAE0C8D2-3519-8C9A-E328-9E29E1C651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2579" y="426643"/>
            <a:ext cx="5113949" cy="590071"/>
          </a:xfrm>
          <a:prstGeom prst="rect">
            <a:avLst/>
          </a:prstGeom>
        </p:spPr>
      </p:pic>
    </p:spTree>
    <p:extLst>
      <p:ext uri="{BB962C8B-B14F-4D97-AF65-F5344CB8AC3E}">
        <p14:creationId xmlns:p14="http://schemas.microsoft.com/office/powerpoint/2010/main" val="3526139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fontScale="90000"/>
          </a:bodyPr>
          <a:lstStyle/>
          <a:p>
            <a:r>
              <a:rPr lang="en-US" sz="5400" dirty="0"/>
              <a:t>Appendices: Extra details that didn’t fit</a:t>
            </a:r>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96C0C51-0759-F2BE-5205-F745EEDEC099}"/>
              </a:ext>
            </a:extLst>
          </p:cNvPr>
          <p:cNvSpPr txBox="1"/>
          <p:nvPr/>
        </p:nvSpPr>
        <p:spPr>
          <a:xfrm>
            <a:off x="633412" y="2305291"/>
            <a:ext cx="10628948" cy="4105669"/>
          </a:xfrm>
          <a:prstGeom prst="rect">
            <a:avLst/>
          </a:prstGeom>
        </p:spPr>
        <p:txBody>
          <a:bodyPr vert="horz" lIns="91440" tIns="45720" rIns="91440" bIns="45720" rtlCol="0">
            <a:normAutofit/>
          </a:bodyPr>
          <a:lstStyle/>
          <a:p>
            <a:pPr>
              <a:lnSpc>
                <a:spcPct val="90000"/>
              </a:lnSpc>
              <a:spcAft>
                <a:spcPts val="600"/>
              </a:spcAft>
            </a:pPr>
            <a:r>
              <a:rPr lang="en-US" sz="2400" dirty="0"/>
              <a:t>An hour talk just isn’t enough to include all the cool things around Firebase that help to connect the dots with an application like this. I’ve included additional slides below as additional details from matching summary slides in the presentation</a:t>
            </a:r>
          </a:p>
        </p:txBody>
      </p:sp>
    </p:spTree>
    <p:extLst>
      <p:ext uri="{BB962C8B-B14F-4D97-AF65-F5344CB8AC3E}">
        <p14:creationId xmlns:p14="http://schemas.microsoft.com/office/powerpoint/2010/main" val="11781131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6C5E-63C4-4D15-BE72-FC60C903278C}"/>
              </a:ext>
            </a:extLst>
          </p:cNvPr>
          <p:cNvSpPr>
            <a:spLocks noGrp="1"/>
          </p:cNvSpPr>
          <p:nvPr>
            <p:ph type="title"/>
          </p:nvPr>
        </p:nvSpPr>
        <p:spPr>
          <a:xfrm>
            <a:off x="812800" y="3429000"/>
            <a:ext cx="4368602" cy="1956841"/>
          </a:xfrm>
        </p:spPr>
        <p:txBody>
          <a:bodyPr vert="horz" lIns="91440" tIns="45720" rIns="91440" bIns="45720" rtlCol="0" anchor="b">
            <a:normAutofit fontScale="90000"/>
          </a:bodyPr>
          <a:lstStyle/>
          <a:p>
            <a:r>
              <a:rPr lang="en-US" sz="5400" dirty="0"/>
              <a:t>Appendix: Concurrent Writes in Firebase</a:t>
            </a:r>
          </a:p>
        </p:txBody>
      </p:sp>
      <p:pic>
        <p:nvPicPr>
          <p:cNvPr id="3" name="Content Placeholder 14">
            <a:extLst>
              <a:ext uri="{FF2B5EF4-FFF2-40B4-BE49-F238E27FC236}">
                <a16:creationId xmlns:a16="http://schemas.microsoft.com/office/drawing/2014/main" id="{9AAEF7A8-47AA-7B80-3843-E42A4F689326}"/>
              </a:ext>
            </a:extLst>
          </p:cNvPr>
          <p:cNvPicPr>
            <a:picLocks noChangeAspect="1"/>
          </p:cNvPicPr>
          <p:nvPr/>
        </p:nvPicPr>
        <p:blipFill>
          <a:blip r:embed="rId2">
            <a:extLst>
              <a:ext uri="{28A0092B-C50C-407E-A947-70E740481C1C}">
                <a14:useLocalDpi xmlns:a14="http://schemas.microsoft.com/office/drawing/2010/main" val="0"/>
              </a:ext>
            </a:extLst>
          </a:blip>
          <a:srcRect l="15" r="15"/>
          <a:stretch/>
        </p:blipFill>
        <p:spPr>
          <a:xfrm>
            <a:off x="5310177"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50163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fontScale="90000"/>
          </a:bodyPr>
          <a:lstStyle/>
          <a:p>
            <a:r>
              <a:rPr lang="en-US" sz="5400" dirty="0"/>
              <a:t>Appendix: Concurrent Writes in Firebase</a:t>
            </a:r>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96C0C51-0759-F2BE-5205-F745EEDEC099}"/>
              </a:ext>
            </a:extLst>
          </p:cNvPr>
          <p:cNvSpPr txBox="1"/>
          <p:nvPr/>
        </p:nvSpPr>
        <p:spPr>
          <a:xfrm>
            <a:off x="633412" y="2305291"/>
            <a:ext cx="10628948" cy="4105669"/>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3200" b="1" dirty="0"/>
              <a:t>Sharing the “</a:t>
            </a:r>
            <a:r>
              <a:rPr lang="en-US" sz="3200" b="1" dirty="0" err="1"/>
              <a:t>BotEvent</a:t>
            </a:r>
            <a:r>
              <a:rPr lang="en-US" sz="3200" b="1" dirty="0"/>
              <a:t>”</a:t>
            </a:r>
          </a:p>
          <a:p>
            <a:pPr>
              <a:lnSpc>
                <a:spcPct val="90000"/>
              </a:lnSpc>
              <a:spcAft>
                <a:spcPts val="600"/>
              </a:spcAft>
            </a:pPr>
            <a:endParaRPr lang="en-US" dirty="0"/>
          </a:p>
          <a:p>
            <a:pPr marL="342900" indent="-342900">
              <a:lnSpc>
                <a:spcPct val="90000"/>
              </a:lnSpc>
              <a:spcAft>
                <a:spcPts val="600"/>
              </a:spcAft>
              <a:buFontTx/>
              <a:buAutoNum type="arabicPeriod"/>
            </a:pPr>
            <a:r>
              <a:rPr lang="en-US" sz="2400" dirty="0"/>
              <a:t>Every time a bot is marked as inspected, the name is changed, or the picture is updated it is a read-write pair of the event object</a:t>
            </a:r>
          </a:p>
          <a:p>
            <a:pPr marL="342900" indent="-342900">
              <a:lnSpc>
                <a:spcPct val="90000"/>
              </a:lnSpc>
              <a:spcAft>
                <a:spcPts val="600"/>
              </a:spcAft>
              <a:buFontTx/>
              <a:buAutoNum type="arabicPeriod"/>
            </a:pPr>
            <a:r>
              <a:rPr lang="en-US" sz="2400" dirty="0"/>
              <a:t>All inspectors, the scheduler, and all viewers share that event object</a:t>
            </a:r>
          </a:p>
          <a:p>
            <a:pPr marL="342900" indent="-342900">
              <a:lnSpc>
                <a:spcPct val="90000"/>
              </a:lnSpc>
              <a:spcAft>
                <a:spcPts val="600"/>
              </a:spcAft>
              <a:buFontTx/>
              <a:buAutoNum type="arabicPeriod"/>
            </a:pPr>
            <a:r>
              <a:rPr lang="en-US" sz="2400" dirty="0"/>
              <a:t>Firebase uses Transactions to allow these write operations to follow one after each other to prevent </a:t>
            </a:r>
            <a:r>
              <a:rPr lang="en-US" sz="2400" dirty="0" err="1"/>
              <a:t>dataloss</a:t>
            </a:r>
            <a:endParaRPr lang="en-US" sz="2400" dirty="0"/>
          </a:p>
          <a:p>
            <a:pPr marL="342900" indent="-342900">
              <a:lnSpc>
                <a:spcPct val="90000"/>
              </a:lnSpc>
              <a:spcAft>
                <a:spcPts val="600"/>
              </a:spcAft>
              <a:buFontTx/>
              <a:buAutoNum type="arabicPeriod"/>
            </a:pPr>
            <a:endParaRPr lang="en-US" sz="2400" dirty="0"/>
          </a:p>
          <a:p>
            <a:pPr>
              <a:lnSpc>
                <a:spcPct val="90000"/>
              </a:lnSpc>
              <a:spcAft>
                <a:spcPts val="600"/>
              </a:spcAft>
            </a:pPr>
            <a:endParaRPr lang="en-US" sz="2400" dirty="0">
              <a:hlinkClick r:id="rId2"/>
            </a:endParaRPr>
          </a:p>
          <a:p>
            <a:pPr>
              <a:lnSpc>
                <a:spcPct val="90000"/>
              </a:lnSpc>
              <a:spcAft>
                <a:spcPts val="600"/>
              </a:spcAft>
            </a:pPr>
            <a:endParaRPr lang="en-US" sz="2400" dirty="0">
              <a:hlinkClick r:id="rId2"/>
            </a:endParaRPr>
          </a:p>
          <a:p>
            <a:pPr>
              <a:lnSpc>
                <a:spcPct val="90000"/>
              </a:lnSpc>
              <a:spcAft>
                <a:spcPts val="600"/>
              </a:spcAft>
            </a:pPr>
            <a:r>
              <a:rPr lang="en-US" sz="2400" dirty="0">
                <a:hlinkClick r:id="rId2"/>
              </a:rPr>
              <a:t>Firebase Docs: Multi-document writes in transactions and denormalization</a:t>
            </a:r>
            <a:endParaRPr lang="en-US" sz="2400" dirty="0"/>
          </a:p>
          <a:p>
            <a:pPr marL="342900" indent="-342900">
              <a:lnSpc>
                <a:spcPct val="90000"/>
              </a:lnSpc>
              <a:spcAft>
                <a:spcPts val="600"/>
              </a:spcAft>
              <a:buFontTx/>
              <a:buAutoNum type="arabicPeriod"/>
            </a:pPr>
            <a:endParaRPr lang="en-US" sz="2400" dirty="0"/>
          </a:p>
          <a:p>
            <a:pPr marL="342900" indent="-342900">
              <a:lnSpc>
                <a:spcPct val="90000"/>
              </a:lnSpc>
              <a:spcAft>
                <a:spcPts val="600"/>
              </a:spcAft>
              <a:buAutoNum type="arabicPeriod"/>
            </a:pPr>
            <a:endParaRPr lang="en-US" sz="2400" dirty="0"/>
          </a:p>
        </p:txBody>
      </p:sp>
    </p:spTree>
    <p:extLst>
      <p:ext uri="{BB962C8B-B14F-4D97-AF65-F5344CB8AC3E}">
        <p14:creationId xmlns:p14="http://schemas.microsoft.com/office/powerpoint/2010/main" val="3070658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a:bodyPr>
          <a:lstStyle/>
          <a:p>
            <a:r>
              <a:rPr lang="en-US" sz="5400" dirty="0" err="1"/>
              <a:t>UpdateBot</a:t>
            </a:r>
            <a:r>
              <a:rPr lang="en-US" sz="5400" dirty="0"/>
              <a:t> – Concurrent Data Access</a:t>
            </a:r>
          </a:p>
        </p:txBody>
      </p:sp>
      <p:sp>
        <p:nvSpPr>
          <p:cNvPr id="6" name="TextBox 5">
            <a:extLst>
              <a:ext uri="{FF2B5EF4-FFF2-40B4-BE49-F238E27FC236}">
                <a16:creationId xmlns:a16="http://schemas.microsoft.com/office/drawing/2014/main" id="{EC24C848-7410-857D-6B29-4F07CD04FDC1}"/>
              </a:ext>
            </a:extLst>
          </p:cNvPr>
          <p:cNvSpPr txBox="1"/>
          <p:nvPr/>
        </p:nvSpPr>
        <p:spPr>
          <a:xfrm>
            <a:off x="542782" y="2058925"/>
            <a:ext cx="11131767" cy="646331"/>
          </a:xfrm>
          <a:prstGeom prst="rect">
            <a:avLst/>
          </a:prstGeom>
          <a:noFill/>
        </p:spPr>
        <p:txBody>
          <a:bodyPr wrap="square" rtlCol="0">
            <a:spAutoFit/>
          </a:bodyPr>
          <a:lstStyle/>
          <a:p>
            <a:r>
              <a:rPr lang="en-US" dirty="0"/>
              <a:t>What if two different bots get inspected at the same time? Both updates could read the event details, make an update to one bot, then write all the event details back – wiping out the first change. </a:t>
            </a:r>
            <a:endParaRPr lang="en-US" dirty="0">
              <a:solidFill>
                <a:srgbClr val="FF0000"/>
              </a:solidFill>
            </a:endParaRPr>
          </a:p>
        </p:txBody>
      </p:sp>
      <p:sp>
        <p:nvSpPr>
          <p:cNvPr id="9" name="AutoShape 4">
            <a:extLst>
              <a:ext uri="{FF2B5EF4-FFF2-40B4-BE49-F238E27FC236}">
                <a16:creationId xmlns:a16="http://schemas.microsoft.com/office/drawing/2014/main" id="{7F9B7C22-2B73-88FC-A288-4624C5BF2FC1}"/>
              </a:ext>
            </a:extLst>
          </p:cNvPr>
          <p:cNvSpPr>
            <a:spLocks noChangeAspect="1" noChangeArrowheads="1"/>
          </p:cNvSpPr>
          <p:nvPr/>
        </p:nvSpPr>
        <p:spPr bwMode="auto">
          <a:xfrm>
            <a:off x="2919413" y="239553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95D953A8-511C-B631-AAD4-F6C069C4666E}"/>
              </a:ext>
            </a:extLst>
          </p:cNvPr>
          <p:cNvPicPr>
            <a:picLocks noChangeAspect="1"/>
          </p:cNvPicPr>
          <p:nvPr/>
        </p:nvPicPr>
        <p:blipFill>
          <a:blip r:embed="rId2"/>
          <a:stretch>
            <a:fillRect/>
          </a:stretch>
        </p:blipFill>
        <p:spPr>
          <a:xfrm>
            <a:off x="542782" y="2928292"/>
            <a:ext cx="10126488" cy="2972215"/>
          </a:xfrm>
          <a:prstGeom prst="rect">
            <a:avLst/>
          </a:prstGeom>
        </p:spPr>
      </p:pic>
      <p:sp>
        <p:nvSpPr>
          <p:cNvPr id="13" name="TextBox 12">
            <a:extLst>
              <a:ext uri="{FF2B5EF4-FFF2-40B4-BE49-F238E27FC236}">
                <a16:creationId xmlns:a16="http://schemas.microsoft.com/office/drawing/2014/main" id="{99FB567A-AEC0-DC30-7A27-87378904B123}"/>
              </a:ext>
            </a:extLst>
          </p:cNvPr>
          <p:cNvSpPr txBox="1"/>
          <p:nvPr/>
        </p:nvSpPr>
        <p:spPr>
          <a:xfrm>
            <a:off x="542782" y="6123543"/>
            <a:ext cx="2926442" cy="369332"/>
          </a:xfrm>
          <a:prstGeom prst="rect">
            <a:avLst/>
          </a:prstGeom>
          <a:noFill/>
        </p:spPr>
        <p:txBody>
          <a:bodyPr wrap="none" rtlCol="0">
            <a:spAutoFit/>
          </a:bodyPr>
          <a:lstStyle/>
          <a:p>
            <a:r>
              <a:rPr lang="en-US" dirty="0">
                <a:solidFill>
                  <a:srgbClr val="FF0000"/>
                </a:solidFill>
              </a:rPr>
              <a:t>Last one wins = nobody wins.</a:t>
            </a:r>
            <a:endParaRPr lang="en-US" dirty="0"/>
          </a:p>
        </p:txBody>
      </p:sp>
    </p:spTree>
    <p:extLst>
      <p:ext uri="{BB962C8B-B14F-4D97-AF65-F5344CB8AC3E}">
        <p14:creationId xmlns:p14="http://schemas.microsoft.com/office/powerpoint/2010/main" val="1185755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FC284B6-AE91-7EBA-B20A-D6131F2DEB6A}"/>
              </a:ext>
            </a:extLst>
          </p:cNvPr>
          <p:cNvPicPr>
            <a:picLocks noChangeAspect="1"/>
          </p:cNvPicPr>
          <p:nvPr/>
        </p:nvPicPr>
        <p:blipFill>
          <a:blip r:embed="rId2"/>
          <a:stretch>
            <a:fillRect/>
          </a:stretch>
        </p:blipFill>
        <p:spPr>
          <a:xfrm>
            <a:off x="838200" y="2587454"/>
            <a:ext cx="9354856" cy="3810532"/>
          </a:xfrm>
          <a:prstGeom prst="rect">
            <a:avLst/>
          </a:prstGeom>
        </p:spPr>
      </p:pic>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a:bodyPr>
          <a:lstStyle/>
          <a:p>
            <a:r>
              <a:rPr lang="en-US" sz="5400" dirty="0" err="1"/>
              <a:t>UpdateBot</a:t>
            </a:r>
            <a:r>
              <a:rPr lang="en-US" sz="5400" dirty="0"/>
              <a:t> – Concurrent Data Access</a:t>
            </a:r>
          </a:p>
        </p:txBody>
      </p:sp>
      <p:sp>
        <p:nvSpPr>
          <p:cNvPr id="6" name="TextBox 5">
            <a:extLst>
              <a:ext uri="{FF2B5EF4-FFF2-40B4-BE49-F238E27FC236}">
                <a16:creationId xmlns:a16="http://schemas.microsoft.com/office/drawing/2014/main" id="{EC24C848-7410-857D-6B29-4F07CD04FDC1}"/>
              </a:ext>
            </a:extLst>
          </p:cNvPr>
          <p:cNvSpPr txBox="1"/>
          <p:nvPr/>
        </p:nvSpPr>
        <p:spPr>
          <a:xfrm>
            <a:off x="542782" y="2058925"/>
            <a:ext cx="10170220" cy="369332"/>
          </a:xfrm>
          <a:prstGeom prst="rect">
            <a:avLst/>
          </a:prstGeom>
          <a:noFill/>
        </p:spPr>
        <p:txBody>
          <a:bodyPr wrap="none" rtlCol="0">
            <a:spAutoFit/>
          </a:bodyPr>
          <a:lstStyle/>
          <a:p>
            <a:r>
              <a:rPr lang="en-US" dirty="0"/>
              <a:t>Updating a single registered bot as part of an event requires a transaction for concurrent access protection</a:t>
            </a:r>
          </a:p>
        </p:txBody>
      </p:sp>
      <p:sp>
        <p:nvSpPr>
          <p:cNvPr id="9" name="AutoShape 4">
            <a:extLst>
              <a:ext uri="{FF2B5EF4-FFF2-40B4-BE49-F238E27FC236}">
                <a16:creationId xmlns:a16="http://schemas.microsoft.com/office/drawing/2014/main" id="{7F9B7C22-2B73-88FC-A288-4624C5BF2FC1}"/>
              </a:ext>
            </a:extLst>
          </p:cNvPr>
          <p:cNvSpPr>
            <a:spLocks noChangeAspect="1" noChangeArrowheads="1"/>
          </p:cNvSpPr>
          <p:nvPr/>
        </p:nvSpPr>
        <p:spPr bwMode="auto">
          <a:xfrm>
            <a:off x="2919413" y="239553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63785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6C5E-63C4-4D15-BE72-FC60C903278C}"/>
              </a:ext>
            </a:extLst>
          </p:cNvPr>
          <p:cNvSpPr>
            <a:spLocks noGrp="1"/>
          </p:cNvSpPr>
          <p:nvPr>
            <p:ph type="title"/>
          </p:nvPr>
        </p:nvSpPr>
        <p:spPr>
          <a:xfrm>
            <a:off x="640080" y="325369"/>
            <a:ext cx="4368602" cy="1956841"/>
          </a:xfrm>
        </p:spPr>
        <p:txBody>
          <a:bodyPr vert="horz" lIns="91440" tIns="45720" rIns="91440" bIns="45720" rtlCol="0" anchor="b">
            <a:normAutofit fontScale="90000"/>
          </a:bodyPr>
          <a:lstStyle/>
          <a:p>
            <a:r>
              <a:rPr lang="en-US" sz="5400" dirty="0"/>
              <a:t>Ever wanted to be a fighting robot builder?</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494A0A-91D9-4385-59F4-C246ADE3D5F1}"/>
              </a:ext>
            </a:extLst>
          </p:cNvPr>
          <p:cNvSpPr txBox="1"/>
          <p:nvPr/>
        </p:nvSpPr>
        <p:spPr>
          <a:xfrm>
            <a:off x="640080" y="2872899"/>
            <a:ext cx="4243589" cy="3320668"/>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3200" dirty="0"/>
              <a:t>Today you can!  We will take a technical look at what is involved in coming to an event, going through safety inspection, getting on the fight list… and the software that tries to tame the chaos</a:t>
            </a:r>
          </a:p>
        </p:txBody>
      </p:sp>
      <p:pic>
        <p:nvPicPr>
          <p:cNvPr id="15" name="Content Placeholder 14">
            <a:extLst>
              <a:ext uri="{FF2B5EF4-FFF2-40B4-BE49-F238E27FC236}">
                <a16:creationId xmlns:a16="http://schemas.microsoft.com/office/drawing/2014/main" id="{EC444F1C-5FFB-4EF7-A54D-5D616CA7C05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386" r="1238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08513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FC284B6-AE91-7EBA-B20A-D6131F2DEB6A}"/>
              </a:ext>
            </a:extLst>
          </p:cNvPr>
          <p:cNvPicPr>
            <a:picLocks noChangeAspect="1"/>
          </p:cNvPicPr>
          <p:nvPr/>
        </p:nvPicPr>
        <p:blipFill>
          <a:blip r:embed="rId2"/>
          <a:stretch>
            <a:fillRect/>
          </a:stretch>
        </p:blipFill>
        <p:spPr>
          <a:xfrm>
            <a:off x="838200" y="2587454"/>
            <a:ext cx="9354856" cy="3810532"/>
          </a:xfrm>
          <a:prstGeom prst="rect">
            <a:avLst/>
          </a:prstGeom>
        </p:spPr>
      </p:pic>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a:bodyPr>
          <a:lstStyle/>
          <a:p>
            <a:r>
              <a:rPr lang="en-US" sz="5400" dirty="0" err="1"/>
              <a:t>UpdateBot</a:t>
            </a:r>
            <a:r>
              <a:rPr lang="en-US" sz="5400" dirty="0"/>
              <a:t> – Concurrent Data Access</a:t>
            </a:r>
          </a:p>
        </p:txBody>
      </p:sp>
      <p:sp>
        <p:nvSpPr>
          <p:cNvPr id="6" name="TextBox 5">
            <a:extLst>
              <a:ext uri="{FF2B5EF4-FFF2-40B4-BE49-F238E27FC236}">
                <a16:creationId xmlns:a16="http://schemas.microsoft.com/office/drawing/2014/main" id="{EC24C848-7410-857D-6B29-4F07CD04FDC1}"/>
              </a:ext>
            </a:extLst>
          </p:cNvPr>
          <p:cNvSpPr txBox="1"/>
          <p:nvPr/>
        </p:nvSpPr>
        <p:spPr>
          <a:xfrm>
            <a:off x="542782" y="2058925"/>
            <a:ext cx="10170220" cy="369332"/>
          </a:xfrm>
          <a:prstGeom prst="rect">
            <a:avLst/>
          </a:prstGeom>
          <a:noFill/>
        </p:spPr>
        <p:txBody>
          <a:bodyPr wrap="none" rtlCol="0">
            <a:spAutoFit/>
          </a:bodyPr>
          <a:lstStyle/>
          <a:p>
            <a:r>
              <a:rPr lang="en-US" dirty="0"/>
              <a:t>Updating a single registered bot as part of an event requires a transaction for concurrent access protection</a:t>
            </a:r>
          </a:p>
        </p:txBody>
      </p:sp>
      <p:sp>
        <p:nvSpPr>
          <p:cNvPr id="9" name="AutoShape 4">
            <a:extLst>
              <a:ext uri="{FF2B5EF4-FFF2-40B4-BE49-F238E27FC236}">
                <a16:creationId xmlns:a16="http://schemas.microsoft.com/office/drawing/2014/main" id="{7F9B7C22-2B73-88FC-A288-4624C5BF2FC1}"/>
              </a:ext>
            </a:extLst>
          </p:cNvPr>
          <p:cNvSpPr>
            <a:spLocks noChangeAspect="1" noChangeArrowheads="1"/>
          </p:cNvSpPr>
          <p:nvPr/>
        </p:nvSpPr>
        <p:spPr bwMode="auto">
          <a:xfrm>
            <a:off x="2919413" y="239553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a:extLst>
              <a:ext uri="{FF2B5EF4-FFF2-40B4-BE49-F238E27FC236}">
                <a16:creationId xmlns:a16="http://schemas.microsoft.com/office/drawing/2014/main" id="{9B632D12-4B7A-6207-5178-FA9694375831}"/>
              </a:ext>
            </a:extLst>
          </p:cNvPr>
          <p:cNvSpPr/>
          <p:nvPr/>
        </p:nvSpPr>
        <p:spPr>
          <a:xfrm>
            <a:off x="1020630" y="3217426"/>
            <a:ext cx="7381690" cy="7251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04C22D2-8BDE-2941-FF22-198A8340C652}"/>
              </a:ext>
            </a:extLst>
          </p:cNvPr>
          <p:cNvSpPr/>
          <p:nvPr/>
        </p:nvSpPr>
        <p:spPr>
          <a:xfrm>
            <a:off x="1173030" y="5025906"/>
            <a:ext cx="3825690" cy="27761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6862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6C5E-63C4-4D15-BE72-FC60C903278C}"/>
              </a:ext>
            </a:extLst>
          </p:cNvPr>
          <p:cNvSpPr>
            <a:spLocks noGrp="1"/>
          </p:cNvSpPr>
          <p:nvPr>
            <p:ph type="title"/>
          </p:nvPr>
        </p:nvSpPr>
        <p:spPr>
          <a:xfrm>
            <a:off x="812800" y="3429000"/>
            <a:ext cx="4368602" cy="1956841"/>
          </a:xfrm>
        </p:spPr>
        <p:txBody>
          <a:bodyPr vert="horz" lIns="91440" tIns="45720" rIns="91440" bIns="45720" rtlCol="0" anchor="b">
            <a:normAutofit fontScale="90000"/>
          </a:bodyPr>
          <a:lstStyle/>
          <a:p>
            <a:r>
              <a:rPr lang="en-US" sz="5400" dirty="0"/>
              <a:t>Appendix: Additional Triggers in Firebase Functions</a:t>
            </a:r>
          </a:p>
        </p:txBody>
      </p:sp>
      <p:pic>
        <p:nvPicPr>
          <p:cNvPr id="3" name="Content Placeholder 14" descr="Runners at a starting line">
            <a:extLst>
              <a:ext uri="{FF2B5EF4-FFF2-40B4-BE49-F238E27FC236}">
                <a16:creationId xmlns:a16="http://schemas.microsoft.com/office/drawing/2014/main" id="{9AAEF7A8-47AA-7B80-3843-E42A4F689326}"/>
              </a:ext>
            </a:extLst>
          </p:cNvPr>
          <p:cNvPicPr>
            <a:picLocks noChangeAspect="1"/>
          </p:cNvPicPr>
          <p:nvPr/>
        </p:nvPicPr>
        <p:blipFill>
          <a:blip r:embed="rId2">
            <a:extLst>
              <a:ext uri="{28A0092B-C50C-407E-A947-70E740481C1C}">
                <a14:useLocalDpi xmlns:a14="http://schemas.microsoft.com/office/drawing/2010/main" val="0"/>
              </a:ext>
            </a:extLst>
          </a:blip>
          <a:srcRect l="14541" r="14541"/>
          <a:stretch/>
        </p:blipFill>
        <p:spPr>
          <a:xfrm>
            <a:off x="5310177"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29442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fontScale="90000"/>
          </a:bodyPr>
          <a:lstStyle/>
          <a:p>
            <a:r>
              <a:rPr lang="en-US" sz="5400" dirty="0"/>
              <a:t>Appendix: Additional Triggers</a:t>
            </a:r>
            <a:br>
              <a:rPr lang="en-US" sz="5400" dirty="0"/>
            </a:br>
            <a:r>
              <a:rPr lang="en-US" sz="3600" dirty="0"/>
              <a:t>Firebase Functions</a:t>
            </a:r>
            <a:endParaRPr lang="en-US" sz="5400" dirty="0"/>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96C0C51-0759-F2BE-5205-F745EEDEC099}"/>
              </a:ext>
            </a:extLst>
          </p:cNvPr>
          <p:cNvSpPr txBox="1"/>
          <p:nvPr/>
        </p:nvSpPr>
        <p:spPr>
          <a:xfrm>
            <a:off x="633412" y="2305291"/>
            <a:ext cx="10424160" cy="4331221"/>
          </a:xfrm>
          <a:prstGeom prst="rect">
            <a:avLst/>
          </a:prstGeom>
        </p:spPr>
        <p:txBody>
          <a:bodyPr vert="horz" lIns="91440" tIns="45720" rIns="91440" bIns="45720" rtlCol="0">
            <a:normAutofit/>
          </a:bodyPr>
          <a:lstStyle/>
          <a:p>
            <a:pPr>
              <a:lnSpc>
                <a:spcPct val="90000"/>
              </a:lnSpc>
              <a:spcAft>
                <a:spcPts val="600"/>
              </a:spcAft>
            </a:pPr>
            <a:r>
              <a:rPr lang="en-US" sz="3200" b="1" dirty="0"/>
              <a:t>Types of triggers for several different use cases</a:t>
            </a:r>
          </a:p>
          <a:p>
            <a:pPr>
              <a:lnSpc>
                <a:spcPct val="90000"/>
              </a:lnSpc>
              <a:spcAft>
                <a:spcPts val="600"/>
              </a:spcAft>
            </a:pPr>
            <a:endParaRPr lang="en-US" dirty="0"/>
          </a:p>
          <a:p>
            <a:pPr marL="457200" indent="-457200">
              <a:lnSpc>
                <a:spcPct val="90000"/>
              </a:lnSpc>
              <a:spcAft>
                <a:spcPts val="600"/>
              </a:spcAft>
              <a:buAutoNum type="arabicPeriod"/>
            </a:pPr>
            <a:r>
              <a:rPr lang="en-US" sz="2400" dirty="0">
                <a:hlinkClick r:id="rId2"/>
              </a:rPr>
              <a:t>Http Triggers </a:t>
            </a:r>
            <a:r>
              <a:rPr lang="en-US" sz="2400" dirty="0"/>
              <a:t>are used extensively in the app when triggered by a user action</a:t>
            </a:r>
          </a:p>
          <a:p>
            <a:pPr marL="457200" indent="-457200">
              <a:lnSpc>
                <a:spcPct val="90000"/>
              </a:lnSpc>
              <a:spcAft>
                <a:spcPts val="600"/>
              </a:spcAft>
              <a:buAutoNum type="arabicPeriod"/>
            </a:pPr>
            <a:r>
              <a:rPr lang="en-US" sz="2400" dirty="0">
                <a:hlinkClick r:id="rId3"/>
              </a:rPr>
              <a:t>Document or Collection Write, Create, or Update</a:t>
            </a:r>
            <a:r>
              <a:rPr lang="en-US" sz="2400" dirty="0"/>
              <a:t> can be used for simple react-and-transform, capturing audit trail, or even complex scalable job queueing scenarios</a:t>
            </a:r>
          </a:p>
          <a:p>
            <a:pPr marL="457200" indent="-457200">
              <a:lnSpc>
                <a:spcPct val="90000"/>
              </a:lnSpc>
              <a:spcAft>
                <a:spcPts val="600"/>
              </a:spcAft>
              <a:buAutoNum type="arabicPeriod"/>
            </a:pPr>
            <a:r>
              <a:rPr lang="en-US" sz="2400" dirty="0">
                <a:hlinkClick r:id="rId4"/>
              </a:rPr>
              <a:t>Scheduled Jobs</a:t>
            </a:r>
            <a:r>
              <a:rPr lang="en-US" sz="2400" dirty="0"/>
              <a:t> allow cleanup and polling-style tasks, using </a:t>
            </a:r>
            <a:r>
              <a:rPr lang="en-US" sz="2400" dirty="0" err="1"/>
              <a:t>cron</a:t>
            </a:r>
            <a:r>
              <a:rPr lang="en-US" sz="2400" dirty="0"/>
              <a:t> syntax</a:t>
            </a:r>
          </a:p>
          <a:p>
            <a:pPr marL="914400" lvl="1" indent="-457200">
              <a:lnSpc>
                <a:spcPct val="90000"/>
              </a:lnSpc>
              <a:spcAft>
                <a:spcPts val="600"/>
              </a:spcAft>
              <a:buAutoNum type="arabicPeriod"/>
            </a:pPr>
            <a:endParaRPr lang="en-US" sz="2400" dirty="0"/>
          </a:p>
          <a:p>
            <a:pPr marL="457200" indent="-457200">
              <a:lnSpc>
                <a:spcPct val="90000"/>
              </a:lnSpc>
              <a:spcAft>
                <a:spcPts val="600"/>
              </a:spcAft>
              <a:buAutoNum type="arabicPeriod"/>
            </a:pPr>
            <a:endParaRPr lang="en-US" sz="2400" dirty="0"/>
          </a:p>
          <a:p>
            <a:pPr>
              <a:lnSpc>
                <a:spcPct val="90000"/>
              </a:lnSpc>
              <a:spcAft>
                <a:spcPts val="600"/>
              </a:spcAft>
            </a:pPr>
            <a:endParaRPr lang="en-US" sz="2400" dirty="0"/>
          </a:p>
          <a:p>
            <a:pPr marL="342900" indent="-342900">
              <a:lnSpc>
                <a:spcPct val="90000"/>
              </a:lnSpc>
              <a:spcAft>
                <a:spcPts val="600"/>
              </a:spcAft>
              <a:buFontTx/>
              <a:buAutoNum type="arabicPeriod"/>
            </a:pPr>
            <a:endParaRPr lang="en-US" sz="2400" dirty="0"/>
          </a:p>
          <a:p>
            <a:pPr marL="342900" indent="-342900">
              <a:lnSpc>
                <a:spcPct val="90000"/>
              </a:lnSpc>
              <a:spcAft>
                <a:spcPts val="600"/>
              </a:spcAft>
              <a:buFontTx/>
              <a:buAutoNum type="arabicPeriod"/>
            </a:pPr>
            <a:endParaRPr lang="en-US" sz="2400" dirty="0"/>
          </a:p>
          <a:p>
            <a:pPr marL="342900" indent="-342900">
              <a:lnSpc>
                <a:spcPct val="90000"/>
              </a:lnSpc>
              <a:spcAft>
                <a:spcPts val="600"/>
              </a:spcAft>
              <a:buAutoNum type="arabicPeriod"/>
            </a:pPr>
            <a:endParaRPr lang="en-US" sz="2400" dirty="0"/>
          </a:p>
        </p:txBody>
      </p:sp>
    </p:spTree>
    <p:extLst>
      <p:ext uri="{BB962C8B-B14F-4D97-AF65-F5344CB8AC3E}">
        <p14:creationId xmlns:p14="http://schemas.microsoft.com/office/powerpoint/2010/main" val="36452567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a:bodyPr>
          <a:lstStyle/>
          <a:p>
            <a:r>
              <a:rPr lang="en-US" sz="5400" dirty="0"/>
              <a:t>Cleanup after the Party (Server)</a:t>
            </a:r>
          </a:p>
        </p:txBody>
      </p:sp>
      <p:sp>
        <p:nvSpPr>
          <p:cNvPr id="6" name="TextBox 5">
            <a:extLst>
              <a:ext uri="{FF2B5EF4-FFF2-40B4-BE49-F238E27FC236}">
                <a16:creationId xmlns:a16="http://schemas.microsoft.com/office/drawing/2014/main" id="{EC24C848-7410-857D-6B29-4F07CD04FDC1}"/>
              </a:ext>
            </a:extLst>
          </p:cNvPr>
          <p:cNvSpPr txBox="1"/>
          <p:nvPr/>
        </p:nvSpPr>
        <p:spPr>
          <a:xfrm>
            <a:off x="542783" y="2058925"/>
            <a:ext cx="10811018" cy="2062103"/>
          </a:xfrm>
          <a:prstGeom prst="rect">
            <a:avLst/>
          </a:prstGeom>
          <a:noFill/>
        </p:spPr>
        <p:txBody>
          <a:bodyPr wrap="square" rtlCol="0">
            <a:spAutoFit/>
          </a:bodyPr>
          <a:lstStyle/>
          <a:p>
            <a:r>
              <a:rPr lang="en-US" sz="3200" dirty="0"/>
              <a:t>Image Upload starts with the full-size image uploaded directly from the client. The publish call may never come. Who cleans up?</a:t>
            </a:r>
          </a:p>
          <a:p>
            <a:endParaRPr lang="en-US" sz="3200" dirty="0"/>
          </a:p>
        </p:txBody>
      </p:sp>
      <p:sp>
        <p:nvSpPr>
          <p:cNvPr id="9" name="AutoShape 4">
            <a:extLst>
              <a:ext uri="{FF2B5EF4-FFF2-40B4-BE49-F238E27FC236}">
                <a16:creationId xmlns:a16="http://schemas.microsoft.com/office/drawing/2014/main" id="{7F9B7C22-2B73-88FC-A288-4624C5BF2FC1}"/>
              </a:ext>
            </a:extLst>
          </p:cNvPr>
          <p:cNvSpPr>
            <a:spLocks noChangeAspect="1" noChangeArrowheads="1"/>
          </p:cNvSpPr>
          <p:nvPr/>
        </p:nvSpPr>
        <p:spPr bwMode="auto">
          <a:xfrm>
            <a:off x="2919413" y="239553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204269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fontScale="90000"/>
          </a:bodyPr>
          <a:lstStyle/>
          <a:p>
            <a:r>
              <a:rPr lang="en-US" sz="5400" dirty="0"/>
              <a:t>Cleanup after the Party (Server)</a:t>
            </a:r>
            <a:br>
              <a:rPr lang="en-US" sz="5400" dirty="0"/>
            </a:br>
            <a:r>
              <a:rPr lang="en-US" sz="4000" dirty="0"/>
              <a:t>Firebase Functions (pub/sub and Scheduler)</a:t>
            </a:r>
            <a:endParaRPr lang="en-US" sz="5400" dirty="0"/>
          </a:p>
        </p:txBody>
      </p:sp>
      <p:sp>
        <p:nvSpPr>
          <p:cNvPr id="6" name="TextBox 5">
            <a:extLst>
              <a:ext uri="{FF2B5EF4-FFF2-40B4-BE49-F238E27FC236}">
                <a16:creationId xmlns:a16="http://schemas.microsoft.com/office/drawing/2014/main" id="{EC24C848-7410-857D-6B29-4F07CD04FDC1}"/>
              </a:ext>
            </a:extLst>
          </p:cNvPr>
          <p:cNvSpPr txBox="1"/>
          <p:nvPr/>
        </p:nvSpPr>
        <p:spPr>
          <a:xfrm>
            <a:off x="542783" y="2058925"/>
            <a:ext cx="10811018" cy="1077218"/>
          </a:xfrm>
          <a:prstGeom prst="rect">
            <a:avLst/>
          </a:prstGeom>
          <a:noFill/>
        </p:spPr>
        <p:txBody>
          <a:bodyPr wrap="square" rtlCol="0">
            <a:spAutoFit/>
          </a:bodyPr>
          <a:lstStyle/>
          <a:p>
            <a:r>
              <a:rPr lang="en-US" sz="3200" dirty="0"/>
              <a:t>The Firebase Schedule Trigger</a:t>
            </a:r>
          </a:p>
          <a:p>
            <a:endParaRPr lang="en-US" sz="3200" dirty="0"/>
          </a:p>
        </p:txBody>
      </p:sp>
      <p:sp>
        <p:nvSpPr>
          <p:cNvPr id="9" name="AutoShape 4">
            <a:extLst>
              <a:ext uri="{FF2B5EF4-FFF2-40B4-BE49-F238E27FC236}">
                <a16:creationId xmlns:a16="http://schemas.microsoft.com/office/drawing/2014/main" id="{7F9B7C22-2B73-88FC-A288-4624C5BF2FC1}"/>
              </a:ext>
            </a:extLst>
          </p:cNvPr>
          <p:cNvSpPr>
            <a:spLocks noChangeAspect="1" noChangeArrowheads="1"/>
          </p:cNvSpPr>
          <p:nvPr/>
        </p:nvSpPr>
        <p:spPr bwMode="auto">
          <a:xfrm>
            <a:off x="2919413" y="239553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B688539C-FCEF-B571-3A6D-09C7545B7407}"/>
              </a:ext>
            </a:extLst>
          </p:cNvPr>
          <p:cNvPicPr>
            <a:picLocks noChangeAspect="1"/>
          </p:cNvPicPr>
          <p:nvPr/>
        </p:nvPicPr>
        <p:blipFill>
          <a:blip r:embed="rId2"/>
          <a:stretch>
            <a:fillRect/>
          </a:stretch>
        </p:blipFill>
        <p:spPr>
          <a:xfrm>
            <a:off x="1442720" y="2681009"/>
            <a:ext cx="7983600" cy="4041269"/>
          </a:xfrm>
          <a:prstGeom prst="rect">
            <a:avLst/>
          </a:prstGeom>
        </p:spPr>
      </p:pic>
      <p:sp>
        <p:nvSpPr>
          <p:cNvPr id="8" name="Rectangle 7">
            <a:extLst>
              <a:ext uri="{FF2B5EF4-FFF2-40B4-BE49-F238E27FC236}">
                <a16:creationId xmlns:a16="http://schemas.microsoft.com/office/drawing/2014/main" id="{E096D9E7-71FB-1054-EF3D-D2AD04071BD0}"/>
              </a:ext>
            </a:extLst>
          </p:cNvPr>
          <p:cNvSpPr/>
          <p:nvPr/>
        </p:nvSpPr>
        <p:spPr>
          <a:xfrm>
            <a:off x="1442720" y="5857240"/>
            <a:ext cx="8310880" cy="716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03968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a:bodyPr>
          <a:lstStyle/>
          <a:p>
            <a:r>
              <a:rPr lang="en-US" sz="5400" dirty="0"/>
              <a:t>Cleanup after the Party (Server)</a:t>
            </a:r>
          </a:p>
        </p:txBody>
      </p:sp>
      <p:sp>
        <p:nvSpPr>
          <p:cNvPr id="9" name="AutoShape 4">
            <a:extLst>
              <a:ext uri="{FF2B5EF4-FFF2-40B4-BE49-F238E27FC236}">
                <a16:creationId xmlns:a16="http://schemas.microsoft.com/office/drawing/2014/main" id="{7F9B7C22-2B73-88FC-A288-4624C5BF2FC1}"/>
              </a:ext>
            </a:extLst>
          </p:cNvPr>
          <p:cNvSpPr>
            <a:spLocks noChangeAspect="1" noChangeArrowheads="1"/>
          </p:cNvSpPr>
          <p:nvPr/>
        </p:nvSpPr>
        <p:spPr bwMode="auto">
          <a:xfrm>
            <a:off x="2919413" y="239553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EC24C848-7410-857D-6B29-4F07CD04FDC1}"/>
              </a:ext>
            </a:extLst>
          </p:cNvPr>
          <p:cNvSpPr txBox="1"/>
          <p:nvPr/>
        </p:nvSpPr>
        <p:spPr>
          <a:xfrm>
            <a:off x="838200" y="1712802"/>
            <a:ext cx="10811018" cy="646331"/>
          </a:xfrm>
          <a:prstGeom prst="rect">
            <a:avLst/>
          </a:prstGeom>
          <a:noFill/>
        </p:spPr>
        <p:txBody>
          <a:bodyPr wrap="square" rtlCol="0">
            <a:spAutoFit/>
          </a:bodyPr>
          <a:lstStyle/>
          <a:p>
            <a:r>
              <a:rPr lang="en-US" dirty="0"/>
              <a:t>Firebase includes built-in access to the google cloud scheduler with </a:t>
            </a:r>
            <a:r>
              <a:rPr lang="en-US" dirty="0" err="1"/>
              <a:t>cron</a:t>
            </a:r>
            <a:r>
              <a:rPr lang="en-US" dirty="0"/>
              <a:t>-style syntax. Here it runs at 11:59 every day in the US Eastern Time Zone</a:t>
            </a:r>
          </a:p>
        </p:txBody>
      </p:sp>
      <p:sp>
        <p:nvSpPr>
          <p:cNvPr id="4" name="AutoShape 4">
            <a:extLst>
              <a:ext uri="{FF2B5EF4-FFF2-40B4-BE49-F238E27FC236}">
                <a16:creationId xmlns:a16="http://schemas.microsoft.com/office/drawing/2014/main" id="{7F9B7C22-2B73-88FC-A288-4624C5BF2FC1}"/>
              </a:ext>
            </a:extLst>
          </p:cNvPr>
          <p:cNvSpPr>
            <a:spLocks noChangeAspect="1" noChangeArrowheads="1"/>
          </p:cNvSpPr>
          <p:nvPr/>
        </p:nvSpPr>
        <p:spPr bwMode="auto">
          <a:xfrm>
            <a:off x="3193733" y="239553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5B319BC3-B422-6420-E2DF-A802EACEE410}"/>
              </a:ext>
            </a:extLst>
          </p:cNvPr>
          <p:cNvSpPr txBox="1"/>
          <p:nvPr/>
        </p:nvSpPr>
        <p:spPr>
          <a:xfrm>
            <a:off x="766303" y="4484577"/>
            <a:ext cx="11208034" cy="646331"/>
          </a:xfrm>
          <a:prstGeom prst="rect">
            <a:avLst/>
          </a:prstGeom>
          <a:noFill/>
        </p:spPr>
        <p:txBody>
          <a:bodyPr wrap="square" rtlCol="0">
            <a:spAutoFit/>
          </a:bodyPr>
          <a:lstStyle/>
          <a:p>
            <a:r>
              <a:rPr lang="en-US" dirty="0"/>
              <a:t>There is an alternative, more human-readable syntax too. Here I’m using it for polling a webpage for schedule updates every minute but only “during the day” to avoid spamming notifications for an event on the east coast.</a:t>
            </a:r>
          </a:p>
        </p:txBody>
      </p:sp>
      <p:pic>
        <p:nvPicPr>
          <p:cNvPr id="5" name="Picture 4">
            <a:extLst>
              <a:ext uri="{FF2B5EF4-FFF2-40B4-BE49-F238E27FC236}">
                <a16:creationId xmlns:a16="http://schemas.microsoft.com/office/drawing/2014/main" id="{70389737-CFE5-6083-3649-FE24C7DEC31F}"/>
              </a:ext>
            </a:extLst>
          </p:cNvPr>
          <p:cNvPicPr>
            <a:picLocks noChangeAspect="1"/>
          </p:cNvPicPr>
          <p:nvPr/>
        </p:nvPicPr>
        <p:blipFill>
          <a:blip r:embed="rId2"/>
          <a:stretch>
            <a:fillRect/>
          </a:stretch>
        </p:blipFill>
        <p:spPr>
          <a:xfrm>
            <a:off x="888223" y="2471604"/>
            <a:ext cx="8468907" cy="1914792"/>
          </a:xfrm>
          <a:prstGeom prst="rect">
            <a:avLst/>
          </a:prstGeom>
        </p:spPr>
      </p:pic>
      <p:pic>
        <p:nvPicPr>
          <p:cNvPr id="7" name="Picture 6">
            <a:extLst>
              <a:ext uri="{FF2B5EF4-FFF2-40B4-BE49-F238E27FC236}">
                <a16:creationId xmlns:a16="http://schemas.microsoft.com/office/drawing/2014/main" id="{EC8AC89D-C5F3-D565-6CC9-2831FFE2775B}"/>
              </a:ext>
            </a:extLst>
          </p:cNvPr>
          <p:cNvPicPr>
            <a:picLocks noChangeAspect="1"/>
          </p:cNvPicPr>
          <p:nvPr/>
        </p:nvPicPr>
        <p:blipFill>
          <a:blip r:embed="rId3"/>
          <a:stretch>
            <a:fillRect/>
          </a:stretch>
        </p:blipFill>
        <p:spPr>
          <a:xfrm>
            <a:off x="888223" y="5265284"/>
            <a:ext cx="10812384" cy="1505160"/>
          </a:xfrm>
          <a:prstGeom prst="rect">
            <a:avLst/>
          </a:prstGeom>
        </p:spPr>
      </p:pic>
    </p:spTree>
    <p:extLst>
      <p:ext uri="{BB962C8B-B14F-4D97-AF65-F5344CB8AC3E}">
        <p14:creationId xmlns:p14="http://schemas.microsoft.com/office/powerpoint/2010/main" val="18493362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fontScale="90000"/>
          </a:bodyPr>
          <a:lstStyle/>
          <a:p>
            <a:r>
              <a:rPr lang="en-US" sz="5400" dirty="0"/>
              <a:t>Document Triggers</a:t>
            </a:r>
            <a:br>
              <a:rPr lang="en-US" sz="5400" dirty="0"/>
            </a:br>
            <a:r>
              <a:rPr lang="en-US" sz="3600" dirty="0"/>
              <a:t>Firebase Functions</a:t>
            </a:r>
            <a:endParaRPr lang="en-US" sz="5400" dirty="0"/>
          </a:p>
        </p:txBody>
      </p:sp>
      <p:sp>
        <p:nvSpPr>
          <p:cNvPr id="9" name="AutoShape 4">
            <a:extLst>
              <a:ext uri="{FF2B5EF4-FFF2-40B4-BE49-F238E27FC236}">
                <a16:creationId xmlns:a16="http://schemas.microsoft.com/office/drawing/2014/main" id="{7F9B7C22-2B73-88FC-A288-4624C5BF2FC1}"/>
              </a:ext>
            </a:extLst>
          </p:cNvPr>
          <p:cNvSpPr>
            <a:spLocks noChangeAspect="1" noChangeArrowheads="1"/>
          </p:cNvSpPr>
          <p:nvPr/>
        </p:nvSpPr>
        <p:spPr bwMode="auto">
          <a:xfrm>
            <a:off x="2919413" y="239553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EC24C848-7410-857D-6B29-4F07CD04FDC1}"/>
              </a:ext>
            </a:extLst>
          </p:cNvPr>
          <p:cNvSpPr txBox="1"/>
          <p:nvPr/>
        </p:nvSpPr>
        <p:spPr>
          <a:xfrm>
            <a:off x="817103" y="2058925"/>
            <a:ext cx="10811018" cy="646331"/>
          </a:xfrm>
          <a:prstGeom prst="rect">
            <a:avLst/>
          </a:prstGeom>
          <a:noFill/>
        </p:spPr>
        <p:txBody>
          <a:bodyPr wrap="square" rtlCol="0">
            <a:spAutoFit/>
          </a:bodyPr>
          <a:lstStyle/>
          <a:p>
            <a:r>
              <a:rPr lang="en-US" dirty="0"/>
              <a:t>You can also trigger functions on document creation and updates. This can be used for lots of things from simple post-processing steps to complex job-queueing-and-</a:t>
            </a:r>
            <a:r>
              <a:rPr lang="en-US" dirty="0" err="1"/>
              <a:t>scaleout</a:t>
            </a:r>
            <a:r>
              <a:rPr lang="en-US" dirty="0"/>
              <a:t> situations. </a:t>
            </a:r>
          </a:p>
        </p:txBody>
      </p:sp>
      <p:sp>
        <p:nvSpPr>
          <p:cNvPr id="4" name="AutoShape 4">
            <a:extLst>
              <a:ext uri="{FF2B5EF4-FFF2-40B4-BE49-F238E27FC236}">
                <a16:creationId xmlns:a16="http://schemas.microsoft.com/office/drawing/2014/main" id="{7F9B7C22-2B73-88FC-A288-4624C5BF2FC1}"/>
              </a:ext>
            </a:extLst>
          </p:cNvPr>
          <p:cNvSpPr>
            <a:spLocks noChangeAspect="1" noChangeArrowheads="1"/>
          </p:cNvSpPr>
          <p:nvPr/>
        </p:nvSpPr>
        <p:spPr bwMode="auto">
          <a:xfrm>
            <a:off x="3193733" y="2395538"/>
            <a:ext cx="635317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F5A8BBC8-4789-237A-FF66-931B3CE73473}"/>
              </a:ext>
            </a:extLst>
          </p:cNvPr>
          <p:cNvPicPr>
            <a:picLocks noChangeAspect="1"/>
          </p:cNvPicPr>
          <p:nvPr/>
        </p:nvPicPr>
        <p:blipFill>
          <a:blip r:embed="rId2"/>
          <a:stretch>
            <a:fillRect/>
          </a:stretch>
        </p:blipFill>
        <p:spPr>
          <a:xfrm>
            <a:off x="863499" y="2815649"/>
            <a:ext cx="8287907" cy="2753109"/>
          </a:xfrm>
          <a:prstGeom prst="rect">
            <a:avLst/>
          </a:prstGeom>
        </p:spPr>
      </p:pic>
      <p:sp>
        <p:nvSpPr>
          <p:cNvPr id="11" name="Rectangle 10">
            <a:extLst>
              <a:ext uri="{FF2B5EF4-FFF2-40B4-BE49-F238E27FC236}">
                <a16:creationId xmlns:a16="http://schemas.microsoft.com/office/drawing/2014/main" id="{00A9EDD6-4F02-4DB4-36C7-BDD03BD84568}"/>
              </a:ext>
            </a:extLst>
          </p:cNvPr>
          <p:cNvSpPr/>
          <p:nvPr/>
        </p:nvSpPr>
        <p:spPr>
          <a:xfrm>
            <a:off x="1061270" y="3205480"/>
            <a:ext cx="7290249" cy="35052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8E38E41-4839-AB70-C9C6-6722A3793E3C}"/>
              </a:ext>
            </a:extLst>
          </p:cNvPr>
          <p:cNvSpPr txBox="1"/>
          <p:nvPr/>
        </p:nvSpPr>
        <p:spPr>
          <a:xfrm>
            <a:off x="451342" y="5827553"/>
            <a:ext cx="10811018" cy="369332"/>
          </a:xfrm>
          <a:prstGeom prst="rect">
            <a:avLst/>
          </a:prstGeom>
          <a:noFill/>
        </p:spPr>
        <p:txBody>
          <a:bodyPr wrap="square" rtlCol="0">
            <a:spAutoFit/>
          </a:bodyPr>
          <a:lstStyle/>
          <a:p>
            <a:r>
              <a:rPr lang="en-US" dirty="0"/>
              <a:t>Can use .</a:t>
            </a:r>
            <a:r>
              <a:rPr lang="en-US" dirty="0" err="1"/>
              <a:t>onWrite</a:t>
            </a:r>
            <a:r>
              <a:rPr lang="en-US" dirty="0"/>
              <a:t>, .</a:t>
            </a:r>
            <a:r>
              <a:rPr lang="en-US" dirty="0" err="1"/>
              <a:t>onCreate</a:t>
            </a:r>
            <a:r>
              <a:rPr lang="en-US" dirty="0"/>
              <a:t>, .</a:t>
            </a:r>
            <a:r>
              <a:rPr lang="en-US" dirty="0" err="1"/>
              <a:t>onUpdate</a:t>
            </a:r>
            <a:r>
              <a:rPr lang="en-US" dirty="0"/>
              <a:t> depending on your needs</a:t>
            </a:r>
          </a:p>
        </p:txBody>
      </p:sp>
    </p:spTree>
    <p:extLst>
      <p:ext uri="{BB962C8B-B14F-4D97-AF65-F5344CB8AC3E}">
        <p14:creationId xmlns:p14="http://schemas.microsoft.com/office/powerpoint/2010/main" val="34037540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6C5E-63C4-4D15-BE72-FC60C903278C}"/>
              </a:ext>
            </a:extLst>
          </p:cNvPr>
          <p:cNvSpPr>
            <a:spLocks noGrp="1"/>
          </p:cNvSpPr>
          <p:nvPr>
            <p:ph type="title"/>
          </p:nvPr>
        </p:nvSpPr>
        <p:spPr>
          <a:xfrm>
            <a:off x="812800" y="3429000"/>
            <a:ext cx="4368602" cy="1956841"/>
          </a:xfrm>
        </p:spPr>
        <p:txBody>
          <a:bodyPr vert="horz" lIns="91440" tIns="45720" rIns="91440" bIns="45720" rtlCol="0" anchor="b">
            <a:normAutofit fontScale="90000"/>
          </a:bodyPr>
          <a:lstStyle/>
          <a:p>
            <a:r>
              <a:rPr lang="en-US" sz="5400" dirty="0"/>
              <a:t>Appendix: Querying Details</a:t>
            </a:r>
          </a:p>
        </p:txBody>
      </p:sp>
      <p:pic>
        <p:nvPicPr>
          <p:cNvPr id="3" name="Content Placeholder 14">
            <a:extLst>
              <a:ext uri="{FF2B5EF4-FFF2-40B4-BE49-F238E27FC236}">
                <a16:creationId xmlns:a16="http://schemas.microsoft.com/office/drawing/2014/main" id="{9AAEF7A8-47AA-7B80-3843-E42A4F689326}"/>
              </a:ext>
            </a:extLst>
          </p:cNvPr>
          <p:cNvPicPr>
            <a:picLocks noChangeAspect="1"/>
          </p:cNvPicPr>
          <p:nvPr/>
        </p:nvPicPr>
        <p:blipFill>
          <a:blip r:embed="rId2">
            <a:extLst>
              <a:ext uri="{28A0092B-C50C-407E-A947-70E740481C1C}">
                <a14:useLocalDpi xmlns:a14="http://schemas.microsoft.com/office/drawing/2010/main" val="0"/>
              </a:ext>
            </a:extLst>
          </a:blip>
          <a:srcRect l="15" r="15"/>
          <a:stretch/>
        </p:blipFill>
        <p:spPr>
          <a:xfrm>
            <a:off x="5310177"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341729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a:bodyPr>
          <a:lstStyle/>
          <a:p>
            <a:r>
              <a:rPr lang="en-US" sz="5400" dirty="0"/>
              <a:t>Appendix: Querying Details</a:t>
            </a:r>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96C0C51-0759-F2BE-5205-F745EEDEC099}"/>
              </a:ext>
            </a:extLst>
          </p:cNvPr>
          <p:cNvSpPr txBox="1"/>
          <p:nvPr/>
        </p:nvSpPr>
        <p:spPr>
          <a:xfrm>
            <a:off x="633412" y="2305291"/>
            <a:ext cx="10424160" cy="4331221"/>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3200" b="1" dirty="0"/>
              <a:t>Queries are designed for scalability</a:t>
            </a:r>
          </a:p>
          <a:p>
            <a:pPr>
              <a:lnSpc>
                <a:spcPct val="90000"/>
              </a:lnSpc>
              <a:spcAft>
                <a:spcPts val="600"/>
              </a:spcAft>
            </a:pPr>
            <a:endParaRPr lang="en-US" dirty="0"/>
          </a:p>
          <a:p>
            <a:pPr marL="342900" indent="-342900">
              <a:lnSpc>
                <a:spcPct val="90000"/>
              </a:lnSpc>
              <a:spcAft>
                <a:spcPts val="600"/>
              </a:spcAft>
              <a:buFontTx/>
              <a:buAutoNum type="arabicPeriod"/>
            </a:pPr>
            <a:r>
              <a:rPr lang="en-US" sz="2400" dirty="0"/>
              <a:t>The query options are simpler than using SQL on relational tables because it is a document storage system, and it is designed for maximum scalability</a:t>
            </a:r>
          </a:p>
          <a:p>
            <a:pPr marL="800100" lvl="1" indent="-342900">
              <a:lnSpc>
                <a:spcPct val="90000"/>
              </a:lnSpc>
              <a:spcAft>
                <a:spcPts val="600"/>
              </a:spcAft>
              <a:buFontTx/>
              <a:buAutoNum type="arabicPeriod"/>
            </a:pPr>
            <a:r>
              <a:rPr lang="en-US" sz="2400" dirty="0"/>
              <a:t>You can’t say “where name like ‘%smith%’” for example</a:t>
            </a:r>
          </a:p>
          <a:p>
            <a:pPr marL="342900" indent="-342900">
              <a:lnSpc>
                <a:spcPct val="90000"/>
              </a:lnSpc>
              <a:spcAft>
                <a:spcPts val="600"/>
              </a:spcAft>
              <a:buFontTx/>
              <a:buAutoNum type="arabicPeriod"/>
            </a:pPr>
            <a:r>
              <a:rPr lang="en-US" sz="2400" dirty="0"/>
              <a:t>Ordering results requires indexes to be defined</a:t>
            </a:r>
          </a:p>
          <a:p>
            <a:pPr marL="800100" lvl="1" indent="-342900">
              <a:lnSpc>
                <a:spcPct val="90000"/>
              </a:lnSpc>
              <a:spcAft>
                <a:spcPts val="600"/>
              </a:spcAft>
              <a:buFontTx/>
              <a:buAutoNum type="arabicPeriod"/>
            </a:pPr>
            <a:r>
              <a:rPr lang="en-US" sz="2400" dirty="0"/>
              <a:t>Firebase error messages if you are missing an index help you create them</a:t>
            </a:r>
          </a:p>
          <a:p>
            <a:pPr marL="342900" indent="-342900">
              <a:lnSpc>
                <a:spcPct val="90000"/>
              </a:lnSpc>
              <a:spcAft>
                <a:spcPts val="600"/>
              </a:spcAft>
              <a:buFontTx/>
              <a:buAutoNum type="arabicPeriod"/>
            </a:pPr>
            <a:r>
              <a:rPr lang="en-US" sz="2400" dirty="0"/>
              <a:t>The sequence you apply filters in can dramatically affect cost and performance of your queries</a:t>
            </a:r>
          </a:p>
          <a:p>
            <a:pPr>
              <a:lnSpc>
                <a:spcPct val="90000"/>
              </a:lnSpc>
              <a:spcAft>
                <a:spcPts val="600"/>
              </a:spcAft>
            </a:pPr>
            <a:endParaRPr lang="en-US" sz="2400" dirty="0"/>
          </a:p>
          <a:p>
            <a:pPr>
              <a:lnSpc>
                <a:spcPct val="90000"/>
              </a:lnSpc>
              <a:spcAft>
                <a:spcPts val="600"/>
              </a:spcAft>
            </a:pPr>
            <a:endParaRPr lang="en-US" sz="2400" dirty="0"/>
          </a:p>
          <a:p>
            <a:pPr>
              <a:lnSpc>
                <a:spcPct val="90000"/>
              </a:lnSpc>
              <a:spcAft>
                <a:spcPts val="600"/>
              </a:spcAft>
            </a:pPr>
            <a:r>
              <a:rPr lang="en-US" sz="2400" dirty="0"/>
              <a:t>Additional </a:t>
            </a:r>
            <a:r>
              <a:rPr lang="en-US" sz="2400" dirty="0">
                <a:hlinkClick r:id="rId2"/>
              </a:rPr>
              <a:t>Firebase docs </a:t>
            </a:r>
            <a:r>
              <a:rPr lang="en-US" sz="2400" dirty="0"/>
              <a:t>on querying</a:t>
            </a:r>
          </a:p>
          <a:p>
            <a:pPr marL="342900" indent="-342900">
              <a:lnSpc>
                <a:spcPct val="90000"/>
              </a:lnSpc>
              <a:spcAft>
                <a:spcPts val="600"/>
              </a:spcAft>
              <a:buFontTx/>
              <a:buAutoNum type="arabicPeriod"/>
            </a:pPr>
            <a:endParaRPr lang="en-US" sz="2400" dirty="0"/>
          </a:p>
          <a:p>
            <a:pPr marL="342900" indent="-342900">
              <a:lnSpc>
                <a:spcPct val="90000"/>
              </a:lnSpc>
              <a:spcAft>
                <a:spcPts val="600"/>
              </a:spcAft>
              <a:buFontTx/>
              <a:buAutoNum type="arabicPeriod"/>
            </a:pPr>
            <a:endParaRPr lang="en-US" sz="2400" dirty="0"/>
          </a:p>
          <a:p>
            <a:pPr marL="342900" indent="-342900">
              <a:lnSpc>
                <a:spcPct val="90000"/>
              </a:lnSpc>
              <a:spcAft>
                <a:spcPts val="600"/>
              </a:spcAft>
              <a:buAutoNum type="arabicPeriod"/>
            </a:pPr>
            <a:endParaRPr lang="en-US" sz="2400" dirty="0"/>
          </a:p>
        </p:txBody>
      </p:sp>
    </p:spTree>
    <p:extLst>
      <p:ext uri="{BB962C8B-B14F-4D97-AF65-F5344CB8AC3E}">
        <p14:creationId xmlns:p14="http://schemas.microsoft.com/office/powerpoint/2010/main" val="33169549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AF0542-6515-660A-AE78-780AED8AD95A}"/>
              </a:ext>
            </a:extLst>
          </p:cNvPr>
          <p:cNvPicPr>
            <a:picLocks noChangeAspect="1"/>
          </p:cNvPicPr>
          <p:nvPr/>
        </p:nvPicPr>
        <p:blipFill>
          <a:blip r:embed="rId2"/>
          <a:stretch>
            <a:fillRect/>
          </a:stretch>
        </p:blipFill>
        <p:spPr>
          <a:xfrm>
            <a:off x="237307" y="3168289"/>
            <a:ext cx="11717385" cy="1019317"/>
          </a:xfrm>
          <a:prstGeom prst="rect">
            <a:avLst/>
          </a:prstGeom>
        </p:spPr>
      </p:pic>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909320" y="423379"/>
            <a:ext cx="10515600" cy="1325563"/>
          </a:xfrm>
        </p:spPr>
        <p:txBody>
          <a:bodyPr>
            <a:normAutofit/>
          </a:bodyPr>
          <a:lstStyle/>
          <a:p>
            <a:r>
              <a:rPr lang="en-US" sz="5400" dirty="0"/>
              <a:t>Additional Query Options</a:t>
            </a:r>
          </a:p>
        </p:txBody>
      </p:sp>
      <p:sp>
        <p:nvSpPr>
          <p:cNvPr id="3" name="TextBox 2">
            <a:extLst>
              <a:ext uri="{FF2B5EF4-FFF2-40B4-BE49-F238E27FC236}">
                <a16:creationId xmlns:a16="http://schemas.microsoft.com/office/drawing/2014/main" id="{EC24C848-7410-857D-6B29-4F07CD04FDC1}"/>
              </a:ext>
            </a:extLst>
          </p:cNvPr>
          <p:cNvSpPr txBox="1"/>
          <p:nvPr/>
        </p:nvSpPr>
        <p:spPr>
          <a:xfrm>
            <a:off x="237307" y="1902916"/>
            <a:ext cx="10811018" cy="646331"/>
          </a:xfrm>
          <a:prstGeom prst="rect">
            <a:avLst/>
          </a:prstGeom>
          <a:noFill/>
        </p:spPr>
        <p:txBody>
          <a:bodyPr wrap="square" rtlCol="0">
            <a:spAutoFit/>
          </a:bodyPr>
          <a:lstStyle/>
          <a:p>
            <a:r>
              <a:rPr lang="en-US" dirty="0"/>
              <a:t>Firebase has a </a:t>
            </a:r>
            <a:r>
              <a:rPr lang="en-US" dirty="0">
                <a:hlinkClick r:id="rId3"/>
              </a:rPr>
              <a:t>suite of query options</a:t>
            </a:r>
            <a:r>
              <a:rPr lang="en-US" dirty="0"/>
              <a:t>. This app has limited needs for querying – the most complicated is finding all devices subscribed to one of the bots that just changed position on the list:</a:t>
            </a:r>
          </a:p>
        </p:txBody>
      </p:sp>
      <p:sp>
        <p:nvSpPr>
          <p:cNvPr id="11" name="Rectangle 10">
            <a:extLst>
              <a:ext uri="{FF2B5EF4-FFF2-40B4-BE49-F238E27FC236}">
                <a16:creationId xmlns:a16="http://schemas.microsoft.com/office/drawing/2014/main" id="{00A9EDD6-4F02-4DB4-36C7-BDD03BD84568}"/>
              </a:ext>
            </a:extLst>
          </p:cNvPr>
          <p:cNvSpPr/>
          <p:nvPr/>
        </p:nvSpPr>
        <p:spPr>
          <a:xfrm>
            <a:off x="4816020" y="3837968"/>
            <a:ext cx="1919101" cy="35052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F4A5673-401B-AD4F-192D-1816D8D7E99E}"/>
              </a:ext>
            </a:extLst>
          </p:cNvPr>
          <p:cNvSpPr txBox="1"/>
          <p:nvPr/>
        </p:nvSpPr>
        <p:spPr>
          <a:xfrm>
            <a:off x="237307" y="4825389"/>
            <a:ext cx="11507473" cy="830997"/>
          </a:xfrm>
          <a:prstGeom prst="rect">
            <a:avLst/>
          </a:prstGeom>
          <a:noFill/>
        </p:spPr>
        <p:txBody>
          <a:bodyPr wrap="square" rtlCol="0">
            <a:spAutoFit/>
          </a:bodyPr>
          <a:lstStyle/>
          <a:p>
            <a:r>
              <a:rPr lang="en-US" sz="2400" dirty="0"/>
              <a:t>The size of the “any” list is </a:t>
            </a:r>
            <a:r>
              <a:rPr lang="en-US" sz="2400" b="1" dirty="0"/>
              <a:t>limited to 10 options</a:t>
            </a:r>
            <a:r>
              <a:rPr lang="en-US" sz="2400" dirty="0"/>
              <a:t>, and multiple queries are used to cover the 18 available slots on the fight list.</a:t>
            </a:r>
          </a:p>
        </p:txBody>
      </p:sp>
    </p:spTree>
    <p:extLst>
      <p:ext uri="{BB962C8B-B14F-4D97-AF65-F5344CB8AC3E}">
        <p14:creationId xmlns:p14="http://schemas.microsoft.com/office/powerpoint/2010/main" val="1947896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6C5E-63C4-4D15-BE72-FC60C903278C}"/>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Entering the Tournament</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494A0A-91D9-4385-59F4-C246ADE3D5F1}"/>
              </a:ext>
            </a:extLst>
          </p:cNvPr>
          <p:cNvSpPr txBox="1"/>
          <p:nvPr/>
        </p:nvSpPr>
        <p:spPr>
          <a:xfrm>
            <a:off x="640080" y="2872899"/>
            <a:ext cx="4243589" cy="3320668"/>
          </a:xfrm>
          <a:prstGeom prst="rect">
            <a:avLst/>
          </a:prstGeom>
        </p:spPr>
        <p:txBody>
          <a:bodyPr vert="horz" lIns="91440" tIns="45720" rIns="91440" bIns="45720" rtlCol="0">
            <a:normAutofit/>
          </a:bodyPr>
          <a:lstStyle/>
          <a:p>
            <a:pPr marL="457200" indent="-457200">
              <a:lnSpc>
                <a:spcPct val="90000"/>
              </a:lnSpc>
              <a:spcAft>
                <a:spcPts val="600"/>
              </a:spcAft>
              <a:buAutoNum type="arabicPeriod"/>
            </a:pPr>
            <a:r>
              <a:rPr lang="en-US" sz="3200" dirty="0"/>
              <a:t>Pre-event registration</a:t>
            </a:r>
          </a:p>
          <a:p>
            <a:pPr marL="457200" indent="-457200">
              <a:lnSpc>
                <a:spcPct val="90000"/>
              </a:lnSpc>
              <a:spcAft>
                <a:spcPts val="600"/>
              </a:spcAft>
              <a:buAutoNum type="arabicPeriod"/>
            </a:pPr>
            <a:r>
              <a:rPr lang="en-US" sz="3200" dirty="0"/>
              <a:t>Safety inspections</a:t>
            </a:r>
          </a:p>
        </p:txBody>
      </p:sp>
      <p:pic>
        <p:nvPicPr>
          <p:cNvPr id="15" name="Content Placeholder 14">
            <a:extLst>
              <a:ext uri="{FF2B5EF4-FFF2-40B4-BE49-F238E27FC236}">
                <a16:creationId xmlns:a16="http://schemas.microsoft.com/office/drawing/2014/main" id="{EC444F1C-5FFB-4EF7-A54D-5D616CA7C05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160" r="1461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2888516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909320" y="423379"/>
            <a:ext cx="10515600" cy="1325563"/>
          </a:xfrm>
        </p:spPr>
        <p:txBody>
          <a:bodyPr>
            <a:normAutofit/>
          </a:bodyPr>
          <a:lstStyle/>
          <a:p>
            <a:r>
              <a:rPr lang="en-US" sz="5400" dirty="0"/>
              <a:t>Array-contains-any Limitations</a:t>
            </a:r>
          </a:p>
        </p:txBody>
      </p:sp>
      <p:sp>
        <p:nvSpPr>
          <p:cNvPr id="11" name="Rectangle 10">
            <a:extLst>
              <a:ext uri="{FF2B5EF4-FFF2-40B4-BE49-F238E27FC236}">
                <a16:creationId xmlns:a16="http://schemas.microsoft.com/office/drawing/2014/main" id="{00A9EDD6-4F02-4DB4-36C7-BDD03BD84568}"/>
              </a:ext>
            </a:extLst>
          </p:cNvPr>
          <p:cNvSpPr/>
          <p:nvPr/>
        </p:nvSpPr>
        <p:spPr>
          <a:xfrm>
            <a:off x="4816020" y="3837968"/>
            <a:ext cx="1919101" cy="35052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89CBCE7-C5CC-E523-6951-C4AA781405EC}"/>
              </a:ext>
            </a:extLst>
          </p:cNvPr>
          <p:cNvPicPr>
            <a:picLocks noChangeAspect="1"/>
          </p:cNvPicPr>
          <p:nvPr/>
        </p:nvPicPr>
        <p:blipFill>
          <a:blip r:embed="rId2"/>
          <a:stretch>
            <a:fillRect/>
          </a:stretch>
        </p:blipFill>
        <p:spPr>
          <a:xfrm>
            <a:off x="846992" y="2794661"/>
            <a:ext cx="10498015" cy="3743847"/>
          </a:xfrm>
          <a:prstGeom prst="rect">
            <a:avLst/>
          </a:prstGeom>
        </p:spPr>
      </p:pic>
      <p:sp>
        <p:nvSpPr>
          <p:cNvPr id="8" name="TextBox 7">
            <a:extLst>
              <a:ext uri="{FF2B5EF4-FFF2-40B4-BE49-F238E27FC236}">
                <a16:creationId xmlns:a16="http://schemas.microsoft.com/office/drawing/2014/main" id="{0225FCB1-22EB-677D-BD4E-21FF7F215891}"/>
              </a:ext>
            </a:extLst>
          </p:cNvPr>
          <p:cNvSpPr txBox="1"/>
          <p:nvPr/>
        </p:nvSpPr>
        <p:spPr>
          <a:xfrm>
            <a:off x="767080" y="1614829"/>
            <a:ext cx="10977700" cy="830997"/>
          </a:xfrm>
          <a:prstGeom prst="rect">
            <a:avLst/>
          </a:prstGeom>
          <a:noFill/>
        </p:spPr>
        <p:txBody>
          <a:bodyPr wrap="square" rtlCol="0">
            <a:spAutoFit/>
          </a:bodyPr>
          <a:lstStyle/>
          <a:p>
            <a:r>
              <a:rPr lang="en-US" sz="2400" dirty="0"/>
              <a:t>The size of the “any” list is </a:t>
            </a:r>
            <a:r>
              <a:rPr lang="en-US" sz="2400" b="1" dirty="0"/>
              <a:t>limited to 10 options</a:t>
            </a:r>
            <a:r>
              <a:rPr lang="en-US" sz="2400" dirty="0"/>
              <a:t>, and multiple queries are used to cover the 18 available slots on the fight list.</a:t>
            </a:r>
          </a:p>
        </p:txBody>
      </p:sp>
    </p:spTree>
    <p:extLst>
      <p:ext uri="{BB962C8B-B14F-4D97-AF65-F5344CB8AC3E}">
        <p14:creationId xmlns:p14="http://schemas.microsoft.com/office/powerpoint/2010/main" val="29506228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909320" y="423379"/>
            <a:ext cx="10515600" cy="1325563"/>
          </a:xfrm>
        </p:spPr>
        <p:txBody>
          <a:bodyPr>
            <a:noAutofit/>
          </a:bodyPr>
          <a:lstStyle/>
          <a:p>
            <a:r>
              <a:rPr lang="en-US" dirty="0"/>
              <a:t>Additional Query Options: Denormalization</a:t>
            </a:r>
          </a:p>
        </p:txBody>
      </p:sp>
      <p:sp>
        <p:nvSpPr>
          <p:cNvPr id="13" name="TextBox 12">
            <a:extLst>
              <a:ext uri="{FF2B5EF4-FFF2-40B4-BE49-F238E27FC236}">
                <a16:creationId xmlns:a16="http://schemas.microsoft.com/office/drawing/2014/main" id="{3F607B90-E650-050F-94B2-16FFF4A3439D}"/>
              </a:ext>
            </a:extLst>
          </p:cNvPr>
          <p:cNvSpPr txBox="1"/>
          <p:nvPr/>
        </p:nvSpPr>
        <p:spPr>
          <a:xfrm>
            <a:off x="671537" y="1854422"/>
            <a:ext cx="4404644" cy="5139869"/>
          </a:xfrm>
          <a:prstGeom prst="rect">
            <a:avLst/>
          </a:prstGeom>
          <a:noFill/>
        </p:spPr>
        <p:txBody>
          <a:bodyPr wrap="square" rtlCol="0">
            <a:spAutoFit/>
          </a:bodyPr>
          <a:lstStyle/>
          <a:p>
            <a:pPr marL="457200" indent="-457200">
              <a:buFont typeface="+mj-lt"/>
              <a:buAutoNum type="arabicPeriod"/>
            </a:pPr>
            <a:r>
              <a:rPr lang="en-US" sz="2400" dirty="0"/>
              <a:t>The Device model </a:t>
            </a:r>
            <a:r>
              <a:rPr lang="en-US" sz="2800" dirty="0"/>
              <a:t>uses</a:t>
            </a:r>
            <a:r>
              <a:rPr lang="en-US" sz="2400" dirty="0"/>
              <a:t> data duplication to enhance query performance and support. </a:t>
            </a:r>
          </a:p>
          <a:p>
            <a:pPr marL="457200" indent="-457200">
              <a:buFont typeface="+mj-lt"/>
              <a:buAutoNum type="arabicPeriod"/>
            </a:pPr>
            <a:endParaRPr lang="en-US" sz="2400" dirty="0"/>
          </a:p>
          <a:p>
            <a:pPr marL="457200" indent="-457200">
              <a:buFont typeface="+mj-lt"/>
              <a:buAutoNum type="arabicPeriod"/>
            </a:pPr>
            <a:r>
              <a:rPr lang="en-US" sz="2400" dirty="0"/>
              <a:t>This is fairly common in document databases, even across documents.</a:t>
            </a:r>
          </a:p>
          <a:p>
            <a:pPr marL="457200" indent="-457200">
              <a:buFont typeface="+mj-lt"/>
              <a:buAutoNum type="arabicPeriod"/>
            </a:pPr>
            <a:endParaRPr lang="en-US" sz="2400" dirty="0"/>
          </a:p>
          <a:p>
            <a:pPr marL="457200" indent="-457200">
              <a:buFont typeface="+mj-lt"/>
              <a:buAutoNum type="arabicPeriod"/>
            </a:pPr>
            <a:r>
              <a:rPr lang="en-US" sz="2400" dirty="0"/>
              <a:t>Multi-document writes in a transaction are required to maintain consistency</a:t>
            </a:r>
          </a:p>
          <a:p>
            <a:endParaRPr lang="en-US" sz="2400" dirty="0"/>
          </a:p>
          <a:p>
            <a:r>
              <a:rPr lang="en-US" sz="2400" dirty="0">
                <a:hlinkClick r:id="rId2"/>
              </a:rPr>
              <a:t>Firebase docs on data structuring</a:t>
            </a:r>
            <a:endParaRPr lang="en-US" sz="3600" dirty="0"/>
          </a:p>
        </p:txBody>
      </p:sp>
      <p:pic>
        <p:nvPicPr>
          <p:cNvPr id="15" name="Picture 14">
            <a:extLst>
              <a:ext uri="{FF2B5EF4-FFF2-40B4-BE49-F238E27FC236}">
                <a16:creationId xmlns:a16="http://schemas.microsoft.com/office/drawing/2014/main" id="{31ECD023-036C-4CA0-5F0F-B4EA90C6594C}"/>
              </a:ext>
            </a:extLst>
          </p:cNvPr>
          <p:cNvPicPr>
            <a:picLocks noChangeAspect="1"/>
          </p:cNvPicPr>
          <p:nvPr/>
        </p:nvPicPr>
        <p:blipFill>
          <a:blip r:embed="rId3"/>
          <a:stretch>
            <a:fillRect/>
          </a:stretch>
        </p:blipFill>
        <p:spPr>
          <a:xfrm>
            <a:off x="5857345" y="1854422"/>
            <a:ext cx="5896798" cy="1867161"/>
          </a:xfrm>
          <a:prstGeom prst="rect">
            <a:avLst/>
          </a:prstGeom>
        </p:spPr>
      </p:pic>
    </p:spTree>
    <p:extLst>
      <p:ext uri="{BB962C8B-B14F-4D97-AF65-F5344CB8AC3E}">
        <p14:creationId xmlns:p14="http://schemas.microsoft.com/office/powerpoint/2010/main" val="1375327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6C5E-63C4-4D15-BE72-FC60C903278C}"/>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Entering the Tournament</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494A0A-91D9-4385-59F4-C246ADE3D5F1}"/>
              </a:ext>
            </a:extLst>
          </p:cNvPr>
          <p:cNvSpPr txBox="1"/>
          <p:nvPr/>
        </p:nvSpPr>
        <p:spPr>
          <a:xfrm>
            <a:off x="640080" y="2910066"/>
            <a:ext cx="4572000" cy="3606573"/>
          </a:xfrm>
          <a:prstGeom prst="rect">
            <a:avLst/>
          </a:prstGeom>
        </p:spPr>
        <p:txBody>
          <a:bodyPr vert="horz" lIns="91440" tIns="45720" rIns="91440" bIns="45720" rtlCol="0">
            <a:normAutofit fontScale="77500" lnSpcReduction="20000"/>
          </a:bodyPr>
          <a:lstStyle/>
          <a:p>
            <a:pPr marL="457200" indent="-457200">
              <a:lnSpc>
                <a:spcPct val="90000"/>
              </a:lnSpc>
              <a:spcAft>
                <a:spcPts val="600"/>
              </a:spcAft>
              <a:buAutoNum type="arabicPeriod"/>
            </a:pPr>
            <a:r>
              <a:rPr lang="en-US" sz="3800" b="1" dirty="0"/>
              <a:t>Pre-event registration</a:t>
            </a:r>
          </a:p>
          <a:p>
            <a:pPr lvl="1">
              <a:lnSpc>
                <a:spcPct val="90000"/>
              </a:lnSpc>
              <a:spcAft>
                <a:spcPts val="600"/>
              </a:spcAft>
            </a:pPr>
            <a:r>
              <a:rPr lang="en-US" sz="2900" dirty="0" err="1">
                <a:solidFill>
                  <a:srgbClr val="00B050"/>
                </a:solidFill>
              </a:rPr>
              <a:t>BotEvent</a:t>
            </a:r>
            <a:r>
              <a:rPr lang="en-US" sz="2900" dirty="0">
                <a:solidFill>
                  <a:srgbClr val="00B050"/>
                </a:solidFill>
              </a:rPr>
              <a:t> data model</a:t>
            </a:r>
            <a:br>
              <a:rPr lang="en-US" sz="2900" dirty="0">
                <a:solidFill>
                  <a:srgbClr val="00B050"/>
                </a:solidFill>
              </a:rPr>
            </a:br>
            <a:r>
              <a:rPr lang="en-US" sz="2900" dirty="0" err="1">
                <a:solidFill>
                  <a:srgbClr val="00B050"/>
                </a:solidFill>
              </a:rPr>
              <a:t>FireStore</a:t>
            </a:r>
            <a:r>
              <a:rPr lang="en-US" sz="2900" dirty="0">
                <a:solidFill>
                  <a:srgbClr val="00B050"/>
                </a:solidFill>
              </a:rPr>
              <a:t> DB</a:t>
            </a:r>
            <a:br>
              <a:rPr lang="en-US" sz="2900" dirty="0"/>
            </a:br>
            <a:endParaRPr lang="en-US" sz="2900" dirty="0"/>
          </a:p>
          <a:p>
            <a:pPr marL="457200" indent="-457200">
              <a:lnSpc>
                <a:spcPct val="90000"/>
              </a:lnSpc>
              <a:spcAft>
                <a:spcPts val="600"/>
              </a:spcAft>
              <a:buAutoNum type="arabicPeriod"/>
            </a:pPr>
            <a:r>
              <a:rPr lang="en-US" sz="3700" b="1" dirty="0"/>
              <a:t>Safety</a:t>
            </a:r>
            <a:r>
              <a:rPr lang="en-US" sz="3600" b="1" dirty="0"/>
              <a:t> inspections</a:t>
            </a:r>
            <a:br>
              <a:rPr lang="en-US" sz="2900" dirty="0"/>
            </a:br>
            <a:r>
              <a:rPr lang="en-US" sz="2900" dirty="0">
                <a:solidFill>
                  <a:srgbClr val="00B050"/>
                </a:solidFill>
              </a:rPr>
              <a:t>HTTP </a:t>
            </a:r>
            <a:r>
              <a:rPr lang="en-US" sz="2900" dirty="0" err="1">
                <a:solidFill>
                  <a:srgbClr val="00B050"/>
                </a:solidFill>
              </a:rPr>
              <a:t>api</a:t>
            </a:r>
            <a:r>
              <a:rPr lang="en-US" sz="2900" dirty="0">
                <a:solidFill>
                  <a:srgbClr val="00B050"/>
                </a:solidFill>
              </a:rPr>
              <a:t> firebase function</a:t>
            </a:r>
            <a:br>
              <a:rPr lang="en-US" sz="2900" dirty="0">
                <a:solidFill>
                  <a:srgbClr val="00B050"/>
                </a:solidFill>
              </a:rPr>
            </a:br>
            <a:r>
              <a:rPr lang="en-US" sz="2900" dirty="0">
                <a:solidFill>
                  <a:srgbClr val="00B050"/>
                </a:solidFill>
              </a:rPr>
              <a:t>Mark bot as Inspected</a:t>
            </a:r>
          </a:p>
          <a:p>
            <a:pPr lvl="1">
              <a:lnSpc>
                <a:spcPct val="90000"/>
              </a:lnSpc>
              <a:spcAft>
                <a:spcPts val="600"/>
              </a:spcAft>
            </a:pPr>
            <a:r>
              <a:rPr lang="en-US" sz="2900" dirty="0">
                <a:solidFill>
                  <a:srgbClr val="00B050"/>
                </a:solidFill>
              </a:rPr>
              <a:t>Image upload and resize</a:t>
            </a:r>
          </a:p>
          <a:p>
            <a:pPr lvl="1">
              <a:lnSpc>
                <a:spcPct val="90000"/>
              </a:lnSpc>
              <a:spcAft>
                <a:spcPts val="600"/>
              </a:spcAft>
            </a:pPr>
            <a:r>
              <a:rPr lang="en-US" sz="2900" dirty="0">
                <a:solidFill>
                  <a:srgbClr val="00B050"/>
                </a:solidFill>
              </a:rPr>
              <a:t>Firebase file storage</a:t>
            </a:r>
          </a:p>
          <a:p>
            <a:pPr lvl="1">
              <a:lnSpc>
                <a:spcPct val="90000"/>
              </a:lnSpc>
              <a:spcAft>
                <a:spcPts val="600"/>
              </a:spcAft>
            </a:pPr>
            <a:br>
              <a:rPr lang="en-US" sz="2900" dirty="0"/>
            </a:br>
            <a:endParaRPr lang="en-US" sz="2900" dirty="0"/>
          </a:p>
          <a:p>
            <a:pPr marL="457200" indent="-457200">
              <a:lnSpc>
                <a:spcPct val="90000"/>
              </a:lnSpc>
              <a:spcAft>
                <a:spcPts val="600"/>
              </a:spcAft>
              <a:buAutoNum type="arabicPeriod"/>
            </a:pPr>
            <a:endParaRPr lang="en-US" dirty="0"/>
          </a:p>
        </p:txBody>
      </p:sp>
      <p:pic>
        <p:nvPicPr>
          <p:cNvPr id="15" name="Content Placeholder 14">
            <a:extLst>
              <a:ext uri="{FF2B5EF4-FFF2-40B4-BE49-F238E27FC236}">
                <a16:creationId xmlns:a16="http://schemas.microsoft.com/office/drawing/2014/main" id="{EC444F1C-5FFB-4EF7-A54D-5D616CA7C05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160" r="1461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6855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6C5E-63C4-4D15-BE72-FC60C903278C}"/>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Pre-Event Registration</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494A0A-91D9-4385-59F4-C246ADE3D5F1}"/>
              </a:ext>
            </a:extLst>
          </p:cNvPr>
          <p:cNvSpPr txBox="1"/>
          <p:nvPr/>
        </p:nvSpPr>
        <p:spPr>
          <a:xfrm>
            <a:off x="640080" y="2872899"/>
            <a:ext cx="4243589" cy="3320668"/>
          </a:xfrm>
          <a:prstGeom prst="rect">
            <a:avLst/>
          </a:prstGeom>
        </p:spPr>
        <p:txBody>
          <a:bodyPr vert="horz" lIns="91440" tIns="45720" rIns="91440" bIns="45720" rtlCol="0">
            <a:normAutofit fontScale="92500"/>
          </a:bodyPr>
          <a:lstStyle/>
          <a:p>
            <a:pPr marL="457200" indent="-457200">
              <a:lnSpc>
                <a:spcPct val="90000"/>
              </a:lnSpc>
              <a:spcAft>
                <a:spcPts val="600"/>
              </a:spcAft>
              <a:buAutoNum type="arabicPeriod"/>
            </a:pPr>
            <a:r>
              <a:rPr lang="en-US" sz="3200" dirty="0"/>
              <a:t>Separate system handles registration</a:t>
            </a:r>
          </a:p>
          <a:p>
            <a:pPr marL="457200" indent="-457200">
              <a:lnSpc>
                <a:spcPct val="90000"/>
              </a:lnSpc>
              <a:spcAft>
                <a:spcPts val="600"/>
              </a:spcAft>
              <a:buAutoNum type="arabicPeriod"/>
            </a:pPr>
            <a:r>
              <a:rPr lang="en-US" sz="3200" dirty="0"/>
              <a:t>Exports a spreadsheet like this</a:t>
            </a:r>
          </a:p>
          <a:p>
            <a:pPr marL="457200" indent="-457200">
              <a:lnSpc>
                <a:spcPct val="90000"/>
              </a:lnSpc>
              <a:spcAft>
                <a:spcPts val="600"/>
              </a:spcAft>
              <a:buAutoNum type="arabicPeriod"/>
            </a:pPr>
            <a:r>
              <a:rPr lang="en-US" sz="3200" dirty="0"/>
              <a:t>Reformatted into bots in an event in Firebase DB ahead of time</a:t>
            </a:r>
          </a:p>
        </p:txBody>
      </p:sp>
      <p:pic>
        <p:nvPicPr>
          <p:cNvPr id="7" name="Picture 6">
            <a:extLst>
              <a:ext uri="{FF2B5EF4-FFF2-40B4-BE49-F238E27FC236}">
                <a16:creationId xmlns:a16="http://schemas.microsoft.com/office/drawing/2014/main" id="{AFAE7EAD-A59D-DB9E-DCC4-41121CA3C3AD}"/>
              </a:ext>
            </a:extLst>
          </p:cNvPr>
          <p:cNvPicPr>
            <a:picLocks noChangeAspect="1"/>
          </p:cNvPicPr>
          <p:nvPr/>
        </p:nvPicPr>
        <p:blipFill>
          <a:blip r:embed="rId2"/>
          <a:stretch>
            <a:fillRect/>
          </a:stretch>
        </p:blipFill>
        <p:spPr>
          <a:xfrm>
            <a:off x="4921945" y="1013135"/>
            <a:ext cx="6849431" cy="4648849"/>
          </a:xfrm>
          <a:prstGeom prst="rect">
            <a:avLst/>
          </a:prstGeom>
        </p:spPr>
      </p:pic>
    </p:spTree>
    <p:extLst>
      <p:ext uri="{BB962C8B-B14F-4D97-AF65-F5344CB8AC3E}">
        <p14:creationId xmlns:p14="http://schemas.microsoft.com/office/powerpoint/2010/main" val="2382291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4A7D3-B608-4A6B-B0A7-D5F5F3E8B9EA}"/>
              </a:ext>
            </a:extLst>
          </p:cNvPr>
          <p:cNvSpPr>
            <a:spLocks noGrp="1"/>
          </p:cNvSpPr>
          <p:nvPr>
            <p:ph type="title"/>
          </p:nvPr>
        </p:nvSpPr>
        <p:spPr>
          <a:xfrm>
            <a:off x="838200" y="365125"/>
            <a:ext cx="10515600" cy="1325563"/>
          </a:xfrm>
        </p:spPr>
        <p:txBody>
          <a:bodyPr>
            <a:normAutofit fontScale="90000"/>
          </a:bodyPr>
          <a:lstStyle/>
          <a:p>
            <a:r>
              <a:rPr lang="en-US" sz="5400" dirty="0"/>
              <a:t>Pre-event Registration: </a:t>
            </a:r>
            <a:r>
              <a:rPr lang="en-US" sz="5400" dirty="0" err="1"/>
              <a:t>BotEvent</a:t>
            </a:r>
            <a:r>
              <a:rPr lang="en-US" sz="5400" dirty="0"/>
              <a:t> model</a:t>
            </a:r>
          </a:p>
        </p:txBody>
      </p:sp>
      <p:sp>
        <p:nvSpPr>
          <p:cNvPr id="5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3576D6D4-BDCE-0F6E-538F-51CD776574AD}"/>
              </a:ext>
            </a:extLst>
          </p:cNvPr>
          <p:cNvPicPr>
            <a:picLocks noChangeAspect="1"/>
          </p:cNvPicPr>
          <p:nvPr/>
        </p:nvPicPr>
        <p:blipFill>
          <a:blip r:embed="rId2"/>
          <a:stretch>
            <a:fillRect/>
          </a:stretch>
        </p:blipFill>
        <p:spPr>
          <a:xfrm>
            <a:off x="746311" y="2224990"/>
            <a:ext cx="10983858" cy="3905795"/>
          </a:xfrm>
          <a:prstGeom prst="rect">
            <a:avLst/>
          </a:prstGeom>
        </p:spPr>
      </p:pic>
    </p:spTree>
    <p:extLst>
      <p:ext uri="{BB962C8B-B14F-4D97-AF65-F5344CB8AC3E}">
        <p14:creationId xmlns:p14="http://schemas.microsoft.com/office/powerpoint/2010/main" val="26372851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715405dc-04d8-4ede-b4f7-24121681726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19C4795B1C2124CBB2BF267D8985CFC" ma:contentTypeVersion="11" ma:contentTypeDescription="Create a new document." ma:contentTypeScope="" ma:versionID="1cbcdcd2960b86d7bd83705c5644303e">
  <xsd:schema xmlns:xsd="http://www.w3.org/2001/XMLSchema" xmlns:xs="http://www.w3.org/2001/XMLSchema" xmlns:p="http://schemas.microsoft.com/office/2006/metadata/properties" xmlns:ns3="2be7b27e-beff-4b43-92fd-d78a120cd7d6" xmlns:ns4="715405dc-04d8-4ede-b4f7-24121681726a" targetNamespace="http://schemas.microsoft.com/office/2006/metadata/properties" ma:root="true" ma:fieldsID="a0d92a446744164daa74415486098cf6" ns3:_="" ns4:_="">
    <xsd:import namespace="2be7b27e-beff-4b43-92fd-d78a120cd7d6"/>
    <xsd:import namespace="715405dc-04d8-4ede-b4f7-24121681726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LengthInSeconds" minOccurs="0"/>
                <xsd:element ref="ns4:MediaServiceAutoTags" minOccurs="0"/>
                <xsd:element ref="ns4:MediaServiceSearchProperties"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e7b27e-beff-4b43-92fd-d78a120cd7d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5405dc-04d8-4ede-b4f7-24121681726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_activity" ma:index="17"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C3F125-B104-4A77-A02C-435EE636B4D9}">
  <ds:schemaRefs>
    <ds:schemaRef ds:uri="715405dc-04d8-4ede-b4f7-24121681726a"/>
    <ds:schemaRef ds:uri="http://schemas.microsoft.com/office/2006/metadata/properties"/>
    <ds:schemaRef ds:uri="http://schemas.microsoft.com/office/2006/documentManagement/types"/>
    <ds:schemaRef ds:uri="http://purl.org/dc/terms/"/>
    <ds:schemaRef ds:uri="http://purl.org/dc/elements/1.1/"/>
    <ds:schemaRef ds:uri="http://schemas.microsoft.com/office/infopath/2007/PartnerControls"/>
    <ds:schemaRef ds:uri="2be7b27e-beff-4b43-92fd-d78a120cd7d6"/>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A535AD1D-F272-4E7B-A9CC-DC50561EA6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e7b27e-beff-4b43-92fd-d78a120cd7d6"/>
    <ds:schemaRef ds:uri="715405dc-04d8-4ede-b4f7-2412168172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620818C-BACF-4BC6-BFAE-B57DC6456B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40187</TotalTime>
  <Words>2450</Words>
  <Application>Microsoft Office PowerPoint</Application>
  <PresentationFormat>Widescreen</PresentationFormat>
  <Paragraphs>280</Paragraphs>
  <Slides>61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Calibri Light</vt:lpstr>
      <vt:lpstr>proxima-nova</vt:lpstr>
      <vt:lpstr>Office Theme</vt:lpstr>
      <vt:lpstr>Fighting Robot Event Scheduling</vt:lpstr>
      <vt:lpstr>About Me</vt:lpstr>
      <vt:lpstr>Goals of the Talk</vt:lpstr>
      <vt:lpstr>What Even is Firebase?</vt:lpstr>
      <vt:lpstr>Ever wanted to be a fighting robot builder?</vt:lpstr>
      <vt:lpstr>Entering the Tournament</vt:lpstr>
      <vt:lpstr>Entering the Tournament</vt:lpstr>
      <vt:lpstr>Pre-Event Registration</vt:lpstr>
      <vt:lpstr>Pre-event Registration: BotEvent model</vt:lpstr>
      <vt:lpstr>Pre-event Registration: BotEvent model</vt:lpstr>
      <vt:lpstr>Demo: Safety Inspection</vt:lpstr>
      <vt:lpstr>Digging In: UpdateBot HTTP (Client)</vt:lpstr>
      <vt:lpstr>UpdateBot HTTP (Client)</vt:lpstr>
      <vt:lpstr>UpdateBot HTTP Function (Server) Firebase HTTP Function</vt:lpstr>
      <vt:lpstr>HTTP Function Syntax Improvements</vt:lpstr>
      <vt:lpstr>UpdateBot – Firestore Data Access</vt:lpstr>
      <vt:lpstr>Update Bot: Concurrent Writes</vt:lpstr>
      <vt:lpstr>Demo: Safety Inspection - Image Upload</vt:lpstr>
      <vt:lpstr>Demo: Safety Inspection - Image Upload</vt:lpstr>
      <vt:lpstr>Image Upload (Client)</vt:lpstr>
      <vt:lpstr>Image Upload (Client)</vt:lpstr>
      <vt:lpstr>Image Upload (Client) Firebase Storage</vt:lpstr>
      <vt:lpstr>Handling the Image (Server) Firebase HTTP Function</vt:lpstr>
      <vt:lpstr>Download from Storage (Server) Firebase Storage</vt:lpstr>
      <vt:lpstr>Actually do the Resize (Server) ImageSharp library</vt:lpstr>
      <vt:lpstr>Upload the Thumbnails (Server) Firebase Storage</vt:lpstr>
      <vt:lpstr>Additional Triggers Firebase Functions</vt:lpstr>
      <vt:lpstr>Demo Behind the Scenes:  Safety Inspection</vt:lpstr>
      <vt:lpstr>Fight Robots, Fight!</vt:lpstr>
      <vt:lpstr>Watching a Document for updates AngularFire client library</vt:lpstr>
      <vt:lpstr>Chaining Subscriptoins AngularFire client library + RXJS</vt:lpstr>
      <vt:lpstr>Benefits</vt:lpstr>
      <vt:lpstr>Additional Query Options</vt:lpstr>
      <vt:lpstr>Continuing the Fight</vt:lpstr>
      <vt:lpstr>Hosting, Deployment, and Environments</vt:lpstr>
      <vt:lpstr>Netlify’s Solution</vt:lpstr>
      <vt:lpstr>Demo: Netlify Configuration</vt:lpstr>
      <vt:lpstr>Netlify: Simple Deployments</vt:lpstr>
      <vt:lpstr>Netlify: Simple Deployments</vt:lpstr>
      <vt:lpstr>Netlify: Separate dev/production</vt:lpstr>
      <vt:lpstr>Netlify: Simple DNS</vt:lpstr>
      <vt:lpstr>Netlify: Simple SSL</vt:lpstr>
      <vt:lpstr>PowerPoint Presentation</vt:lpstr>
      <vt:lpstr>PowerPoint Presentation</vt:lpstr>
      <vt:lpstr>Appendices: Extra details that didn’t fit</vt:lpstr>
      <vt:lpstr>Appendix: Concurrent Writes in Firebase</vt:lpstr>
      <vt:lpstr>Appendix: Concurrent Writes in Firebase</vt:lpstr>
      <vt:lpstr>UpdateBot – Concurrent Data Access</vt:lpstr>
      <vt:lpstr>UpdateBot – Concurrent Data Access</vt:lpstr>
      <vt:lpstr>UpdateBot – Concurrent Data Access</vt:lpstr>
      <vt:lpstr>Appendix: Additional Triggers in Firebase Functions</vt:lpstr>
      <vt:lpstr>Appendix: Additional Triggers Firebase Functions</vt:lpstr>
      <vt:lpstr>Cleanup after the Party (Server)</vt:lpstr>
      <vt:lpstr>Cleanup after the Party (Server) Firebase Functions (pub/sub and Scheduler)</vt:lpstr>
      <vt:lpstr>Cleanup after the Party (Server)</vt:lpstr>
      <vt:lpstr>Document Triggers Firebase Functions</vt:lpstr>
      <vt:lpstr>Appendix: Querying Details</vt:lpstr>
      <vt:lpstr>Appendix: Querying Details</vt:lpstr>
      <vt:lpstr>Additional Query Options</vt:lpstr>
      <vt:lpstr>Array-contains-any Limitations</vt:lpstr>
      <vt:lpstr>Additional Query Options: Denormalization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Management</dc:title>
  <dc:creator>Zac O'Donnell</dc:creator>
  <cp:lastModifiedBy>Zac O'Donnell</cp:lastModifiedBy>
  <cp:revision>75</cp:revision>
  <dcterms:created xsi:type="dcterms:W3CDTF">2019-03-12T01:18:07Z</dcterms:created>
  <dcterms:modified xsi:type="dcterms:W3CDTF">2024-09-23T03:21:21Z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0x010100119C4795B1C2124CBB2BF267D8985CFC</vt:lpwstr>
  </property>
</Properties>
</file>